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6" r:id="rId25"/>
    <p:sldId id="287" r:id="rId26"/>
    <p:sldId id="285" r:id="rId27"/>
    <p:sldId id="279" r:id="rId28"/>
    <p:sldId id="280" r:id="rId29"/>
    <p:sldId id="281" r:id="rId30"/>
    <p:sldId id="282" r:id="rId31"/>
    <p:sldId id="283" r:id="rId32"/>
    <p:sldId id="284"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2" d="100"/>
          <a:sy n="72" d="100"/>
        </p:scale>
        <p:origin x="65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2A884-31F7-4309-BF8C-1B5871C5F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1B8C020-EE85-4A79-823D-346847AD523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8B928D5-34DD-4471-B7AD-9EB68B13F049}"/>
              </a:ext>
            </a:extLst>
          </p:cNvPr>
          <p:cNvSpPr>
            <a:spLocks noGrp="1"/>
          </p:cNvSpPr>
          <p:nvPr>
            <p:ph type="dt" sz="half" idx="10"/>
          </p:nvPr>
        </p:nvSpPr>
        <p:spPr/>
        <p:txBody>
          <a:bodyPr/>
          <a:lstStyle/>
          <a:p>
            <a:fld id="{87EF68E3-3B8A-4A40-BE19-8979D22C98D1}" type="datetimeFigureOut">
              <a:rPr lang="en-US" smtClean="0"/>
              <a:t>4/14/2020</a:t>
            </a:fld>
            <a:endParaRPr lang="en-US"/>
          </a:p>
        </p:txBody>
      </p:sp>
      <p:sp>
        <p:nvSpPr>
          <p:cNvPr id="5" name="Footer Placeholder 4">
            <a:extLst>
              <a:ext uri="{FF2B5EF4-FFF2-40B4-BE49-F238E27FC236}">
                <a16:creationId xmlns:a16="http://schemas.microsoft.com/office/drawing/2014/main" id="{9C53B68C-762D-45DE-AA14-F52CF79CB5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634164-36C0-422C-948E-CB7AC6E982FB}"/>
              </a:ext>
            </a:extLst>
          </p:cNvPr>
          <p:cNvSpPr>
            <a:spLocks noGrp="1"/>
          </p:cNvSpPr>
          <p:nvPr>
            <p:ph type="sldNum" sz="quarter" idx="12"/>
          </p:nvPr>
        </p:nvSpPr>
        <p:spPr/>
        <p:txBody>
          <a:bodyPr/>
          <a:lstStyle/>
          <a:p>
            <a:fld id="{BBF64DF4-CBD5-41D7-9542-90E7FB38C409}" type="slidenum">
              <a:rPr lang="en-US" smtClean="0"/>
              <a:t>‹#›</a:t>
            </a:fld>
            <a:endParaRPr lang="en-US"/>
          </a:p>
        </p:txBody>
      </p:sp>
    </p:spTree>
    <p:extLst>
      <p:ext uri="{BB962C8B-B14F-4D97-AF65-F5344CB8AC3E}">
        <p14:creationId xmlns:p14="http://schemas.microsoft.com/office/powerpoint/2010/main" val="826071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71E90-5B32-4156-BFEC-8A012A7243E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E06ACA6-1997-4AC7-9BD0-9C845AD97F4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9D261A-264C-4F98-9264-84ACB52A47A3}"/>
              </a:ext>
            </a:extLst>
          </p:cNvPr>
          <p:cNvSpPr>
            <a:spLocks noGrp="1"/>
          </p:cNvSpPr>
          <p:nvPr>
            <p:ph type="dt" sz="half" idx="10"/>
          </p:nvPr>
        </p:nvSpPr>
        <p:spPr/>
        <p:txBody>
          <a:bodyPr/>
          <a:lstStyle/>
          <a:p>
            <a:fld id="{87EF68E3-3B8A-4A40-BE19-8979D22C98D1}" type="datetimeFigureOut">
              <a:rPr lang="en-US" smtClean="0"/>
              <a:t>4/14/2020</a:t>
            </a:fld>
            <a:endParaRPr lang="en-US"/>
          </a:p>
        </p:txBody>
      </p:sp>
      <p:sp>
        <p:nvSpPr>
          <p:cNvPr id="5" name="Footer Placeholder 4">
            <a:extLst>
              <a:ext uri="{FF2B5EF4-FFF2-40B4-BE49-F238E27FC236}">
                <a16:creationId xmlns:a16="http://schemas.microsoft.com/office/drawing/2014/main" id="{7BE78476-D539-4810-BE58-18E52D4E3A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E47565-31BC-42D9-B283-B857266BB5C4}"/>
              </a:ext>
            </a:extLst>
          </p:cNvPr>
          <p:cNvSpPr>
            <a:spLocks noGrp="1"/>
          </p:cNvSpPr>
          <p:nvPr>
            <p:ph type="sldNum" sz="quarter" idx="12"/>
          </p:nvPr>
        </p:nvSpPr>
        <p:spPr/>
        <p:txBody>
          <a:bodyPr/>
          <a:lstStyle/>
          <a:p>
            <a:fld id="{BBF64DF4-CBD5-41D7-9542-90E7FB38C409}" type="slidenum">
              <a:rPr lang="en-US" smtClean="0"/>
              <a:t>‹#›</a:t>
            </a:fld>
            <a:endParaRPr lang="en-US"/>
          </a:p>
        </p:txBody>
      </p:sp>
    </p:spTree>
    <p:extLst>
      <p:ext uri="{BB962C8B-B14F-4D97-AF65-F5344CB8AC3E}">
        <p14:creationId xmlns:p14="http://schemas.microsoft.com/office/powerpoint/2010/main" val="4125170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3F212A-AAB1-480E-AAEA-12BE2AFA737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9F12F4F-A79F-4BFB-A993-68ECFA61A3A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F890AC-3453-4A73-A74C-BF1600E5D73C}"/>
              </a:ext>
            </a:extLst>
          </p:cNvPr>
          <p:cNvSpPr>
            <a:spLocks noGrp="1"/>
          </p:cNvSpPr>
          <p:nvPr>
            <p:ph type="dt" sz="half" idx="10"/>
          </p:nvPr>
        </p:nvSpPr>
        <p:spPr/>
        <p:txBody>
          <a:bodyPr/>
          <a:lstStyle/>
          <a:p>
            <a:fld id="{87EF68E3-3B8A-4A40-BE19-8979D22C98D1}" type="datetimeFigureOut">
              <a:rPr lang="en-US" smtClean="0"/>
              <a:t>4/14/2020</a:t>
            </a:fld>
            <a:endParaRPr lang="en-US"/>
          </a:p>
        </p:txBody>
      </p:sp>
      <p:sp>
        <p:nvSpPr>
          <p:cNvPr id="5" name="Footer Placeholder 4">
            <a:extLst>
              <a:ext uri="{FF2B5EF4-FFF2-40B4-BE49-F238E27FC236}">
                <a16:creationId xmlns:a16="http://schemas.microsoft.com/office/drawing/2014/main" id="{0A15CDC1-6261-446F-889A-7B3FD0A05D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A5285B-1C49-4394-A52E-0F9BF1937961}"/>
              </a:ext>
            </a:extLst>
          </p:cNvPr>
          <p:cNvSpPr>
            <a:spLocks noGrp="1"/>
          </p:cNvSpPr>
          <p:nvPr>
            <p:ph type="sldNum" sz="quarter" idx="12"/>
          </p:nvPr>
        </p:nvSpPr>
        <p:spPr/>
        <p:txBody>
          <a:bodyPr/>
          <a:lstStyle/>
          <a:p>
            <a:fld id="{BBF64DF4-CBD5-41D7-9542-90E7FB38C409}" type="slidenum">
              <a:rPr lang="en-US" smtClean="0"/>
              <a:t>‹#›</a:t>
            </a:fld>
            <a:endParaRPr lang="en-US"/>
          </a:p>
        </p:txBody>
      </p:sp>
    </p:spTree>
    <p:extLst>
      <p:ext uri="{BB962C8B-B14F-4D97-AF65-F5344CB8AC3E}">
        <p14:creationId xmlns:p14="http://schemas.microsoft.com/office/powerpoint/2010/main" val="1427014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05694-A91B-43B9-A37A-04C36C3740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CF245B2-7045-489B-BD23-B30D8DC4DAD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75D96C-1D45-4AA1-8EC5-ECCB0A78A6A8}"/>
              </a:ext>
            </a:extLst>
          </p:cNvPr>
          <p:cNvSpPr>
            <a:spLocks noGrp="1"/>
          </p:cNvSpPr>
          <p:nvPr>
            <p:ph type="dt" sz="half" idx="10"/>
          </p:nvPr>
        </p:nvSpPr>
        <p:spPr/>
        <p:txBody>
          <a:bodyPr/>
          <a:lstStyle/>
          <a:p>
            <a:fld id="{87EF68E3-3B8A-4A40-BE19-8979D22C98D1}" type="datetimeFigureOut">
              <a:rPr lang="en-US" smtClean="0"/>
              <a:t>4/14/2020</a:t>
            </a:fld>
            <a:endParaRPr lang="en-US"/>
          </a:p>
        </p:txBody>
      </p:sp>
      <p:sp>
        <p:nvSpPr>
          <p:cNvPr id="5" name="Footer Placeholder 4">
            <a:extLst>
              <a:ext uri="{FF2B5EF4-FFF2-40B4-BE49-F238E27FC236}">
                <a16:creationId xmlns:a16="http://schemas.microsoft.com/office/drawing/2014/main" id="{91EE354C-0C52-4190-A8A7-F580CF7860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D85E57-D750-4EF8-9A43-182ABF935AB5}"/>
              </a:ext>
            </a:extLst>
          </p:cNvPr>
          <p:cNvSpPr>
            <a:spLocks noGrp="1"/>
          </p:cNvSpPr>
          <p:nvPr>
            <p:ph type="sldNum" sz="quarter" idx="12"/>
          </p:nvPr>
        </p:nvSpPr>
        <p:spPr/>
        <p:txBody>
          <a:bodyPr/>
          <a:lstStyle/>
          <a:p>
            <a:fld id="{BBF64DF4-CBD5-41D7-9542-90E7FB38C409}" type="slidenum">
              <a:rPr lang="en-US" smtClean="0"/>
              <a:t>‹#›</a:t>
            </a:fld>
            <a:endParaRPr lang="en-US"/>
          </a:p>
        </p:txBody>
      </p:sp>
    </p:spTree>
    <p:extLst>
      <p:ext uri="{BB962C8B-B14F-4D97-AF65-F5344CB8AC3E}">
        <p14:creationId xmlns:p14="http://schemas.microsoft.com/office/powerpoint/2010/main" val="2483355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4F3F2-2BC2-483C-88A4-FFB24B86915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DC2DCED-D917-4C20-BCF7-D06B0A46E9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731DA62-0A64-45A5-8681-6716E859D269}"/>
              </a:ext>
            </a:extLst>
          </p:cNvPr>
          <p:cNvSpPr>
            <a:spLocks noGrp="1"/>
          </p:cNvSpPr>
          <p:nvPr>
            <p:ph type="dt" sz="half" idx="10"/>
          </p:nvPr>
        </p:nvSpPr>
        <p:spPr/>
        <p:txBody>
          <a:bodyPr/>
          <a:lstStyle/>
          <a:p>
            <a:fld id="{87EF68E3-3B8A-4A40-BE19-8979D22C98D1}" type="datetimeFigureOut">
              <a:rPr lang="en-US" smtClean="0"/>
              <a:t>4/14/2020</a:t>
            </a:fld>
            <a:endParaRPr lang="en-US"/>
          </a:p>
        </p:txBody>
      </p:sp>
      <p:sp>
        <p:nvSpPr>
          <p:cNvPr id="5" name="Footer Placeholder 4">
            <a:extLst>
              <a:ext uri="{FF2B5EF4-FFF2-40B4-BE49-F238E27FC236}">
                <a16:creationId xmlns:a16="http://schemas.microsoft.com/office/drawing/2014/main" id="{B054B02D-745F-44B1-B387-D886C82F66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64389B-42EE-44AB-9D89-5222AED12456}"/>
              </a:ext>
            </a:extLst>
          </p:cNvPr>
          <p:cNvSpPr>
            <a:spLocks noGrp="1"/>
          </p:cNvSpPr>
          <p:nvPr>
            <p:ph type="sldNum" sz="quarter" idx="12"/>
          </p:nvPr>
        </p:nvSpPr>
        <p:spPr/>
        <p:txBody>
          <a:bodyPr/>
          <a:lstStyle/>
          <a:p>
            <a:fld id="{BBF64DF4-CBD5-41D7-9542-90E7FB38C409}" type="slidenum">
              <a:rPr lang="en-US" smtClean="0"/>
              <a:t>‹#›</a:t>
            </a:fld>
            <a:endParaRPr lang="en-US"/>
          </a:p>
        </p:txBody>
      </p:sp>
    </p:spTree>
    <p:extLst>
      <p:ext uri="{BB962C8B-B14F-4D97-AF65-F5344CB8AC3E}">
        <p14:creationId xmlns:p14="http://schemas.microsoft.com/office/powerpoint/2010/main" val="1287283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2AAEA-3054-4E5F-96B1-DB1698166D9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02D2E66-3B83-4494-ABDC-F1F2901CC68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C8C5E6-6756-4279-B4BA-F3D4591E9F8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C2EC5E8-838D-4444-AD35-9F7B342A4421}"/>
              </a:ext>
            </a:extLst>
          </p:cNvPr>
          <p:cNvSpPr>
            <a:spLocks noGrp="1"/>
          </p:cNvSpPr>
          <p:nvPr>
            <p:ph type="dt" sz="half" idx="10"/>
          </p:nvPr>
        </p:nvSpPr>
        <p:spPr/>
        <p:txBody>
          <a:bodyPr/>
          <a:lstStyle/>
          <a:p>
            <a:fld id="{87EF68E3-3B8A-4A40-BE19-8979D22C98D1}" type="datetimeFigureOut">
              <a:rPr lang="en-US" smtClean="0"/>
              <a:t>4/14/2020</a:t>
            </a:fld>
            <a:endParaRPr lang="en-US"/>
          </a:p>
        </p:txBody>
      </p:sp>
      <p:sp>
        <p:nvSpPr>
          <p:cNvPr id="6" name="Footer Placeholder 5">
            <a:extLst>
              <a:ext uri="{FF2B5EF4-FFF2-40B4-BE49-F238E27FC236}">
                <a16:creationId xmlns:a16="http://schemas.microsoft.com/office/drawing/2014/main" id="{E01199FF-A800-427C-BC8B-A73CD5A165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AC7790-C665-489B-92F5-CD7B74F3DE7C}"/>
              </a:ext>
            </a:extLst>
          </p:cNvPr>
          <p:cNvSpPr>
            <a:spLocks noGrp="1"/>
          </p:cNvSpPr>
          <p:nvPr>
            <p:ph type="sldNum" sz="quarter" idx="12"/>
          </p:nvPr>
        </p:nvSpPr>
        <p:spPr/>
        <p:txBody>
          <a:bodyPr/>
          <a:lstStyle/>
          <a:p>
            <a:fld id="{BBF64DF4-CBD5-41D7-9542-90E7FB38C409}" type="slidenum">
              <a:rPr lang="en-US" smtClean="0"/>
              <a:t>‹#›</a:t>
            </a:fld>
            <a:endParaRPr lang="en-US"/>
          </a:p>
        </p:txBody>
      </p:sp>
    </p:spTree>
    <p:extLst>
      <p:ext uri="{BB962C8B-B14F-4D97-AF65-F5344CB8AC3E}">
        <p14:creationId xmlns:p14="http://schemas.microsoft.com/office/powerpoint/2010/main" val="3208099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B90E1-EA97-4979-826E-0957573177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58B001E-7557-4D1F-85C4-DC4A35249F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23E9B2C-9858-482A-AFA2-239F3560A92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A0207C-9B7C-4E8B-8BCD-E473483ABEB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5D52F41-FA4C-49F6-A7EC-6FD15495D5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31562D9-8A6F-4ADD-9194-F8E1E435F579}"/>
              </a:ext>
            </a:extLst>
          </p:cNvPr>
          <p:cNvSpPr>
            <a:spLocks noGrp="1"/>
          </p:cNvSpPr>
          <p:nvPr>
            <p:ph type="dt" sz="half" idx="10"/>
          </p:nvPr>
        </p:nvSpPr>
        <p:spPr/>
        <p:txBody>
          <a:bodyPr/>
          <a:lstStyle/>
          <a:p>
            <a:fld id="{87EF68E3-3B8A-4A40-BE19-8979D22C98D1}" type="datetimeFigureOut">
              <a:rPr lang="en-US" smtClean="0"/>
              <a:t>4/14/2020</a:t>
            </a:fld>
            <a:endParaRPr lang="en-US"/>
          </a:p>
        </p:txBody>
      </p:sp>
      <p:sp>
        <p:nvSpPr>
          <p:cNvPr id="8" name="Footer Placeholder 7">
            <a:extLst>
              <a:ext uri="{FF2B5EF4-FFF2-40B4-BE49-F238E27FC236}">
                <a16:creationId xmlns:a16="http://schemas.microsoft.com/office/drawing/2014/main" id="{82C26008-AD76-40CC-ABE1-7C6E51E844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F3A89B0-F1F1-4CEF-B816-DB81B515B226}"/>
              </a:ext>
            </a:extLst>
          </p:cNvPr>
          <p:cNvSpPr>
            <a:spLocks noGrp="1"/>
          </p:cNvSpPr>
          <p:nvPr>
            <p:ph type="sldNum" sz="quarter" idx="12"/>
          </p:nvPr>
        </p:nvSpPr>
        <p:spPr/>
        <p:txBody>
          <a:bodyPr/>
          <a:lstStyle/>
          <a:p>
            <a:fld id="{BBF64DF4-CBD5-41D7-9542-90E7FB38C409}" type="slidenum">
              <a:rPr lang="en-US" smtClean="0"/>
              <a:t>‹#›</a:t>
            </a:fld>
            <a:endParaRPr lang="en-US"/>
          </a:p>
        </p:txBody>
      </p:sp>
    </p:spTree>
    <p:extLst>
      <p:ext uri="{BB962C8B-B14F-4D97-AF65-F5344CB8AC3E}">
        <p14:creationId xmlns:p14="http://schemas.microsoft.com/office/powerpoint/2010/main" val="3277223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034B8-2030-46BE-B9F3-2E6ED352D9E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AB6F9A6-1095-4B92-B385-CADE6D03FEB8}"/>
              </a:ext>
            </a:extLst>
          </p:cNvPr>
          <p:cNvSpPr>
            <a:spLocks noGrp="1"/>
          </p:cNvSpPr>
          <p:nvPr>
            <p:ph type="dt" sz="half" idx="10"/>
          </p:nvPr>
        </p:nvSpPr>
        <p:spPr/>
        <p:txBody>
          <a:bodyPr/>
          <a:lstStyle/>
          <a:p>
            <a:fld id="{87EF68E3-3B8A-4A40-BE19-8979D22C98D1}" type="datetimeFigureOut">
              <a:rPr lang="en-US" smtClean="0"/>
              <a:t>4/14/2020</a:t>
            </a:fld>
            <a:endParaRPr lang="en-US"/>
          </a:p>
        </p:txBody>
      </p:sp>
      <p:sp>
        <p:nvSpPr>
          <p:cNvPr id="4" name="Footer Placeholder 3">
            <a:extLst>
              <a:ext uri="{FF2B5EF4-FFF2-40B4-BE49-F238E27FC236}">
                <a16:creationId xmlns:a16="http://schemas.microsoft.com/office/drawing/2014/main" id="{CB0321C6-A0C5-4069-9F61-20C38B7CF39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821C3CE-DC2A-4B1B-A1B3-3769241DED0B}"/>
              </a:ext>
            </a:extLst>
          </p:cNvPr>
          <p:cNvSpPr>
            <a:spLocks noGrp="1"/>
          </p:cNvSpPr>
          <p:nvPr>
            <p:ph type="sldNum" sz="quarter" idx="12"/>
          </p:nvPr>
        </p:nvSpPr>
        <p:spPr/>
        <p:txBody>
          <a:bodyPr/>
          <a:lstStyle/>
          <a:p>
            <a:fld id="{BBF64DF4-CBD5-41D7-9542-90E7FB38C409}" type="slidenum">
              <a:rPr lang="en-US" smtClean="0"/>
              <a:t>‹#›</a:t>
            </a:fld>
            <a:endParaRPr lang="en-US"/>
          </a:p>
        </p:txBody>
      </p:sp>
    </p:spTree>
    <p:extLst>
      <p:ext uri="{BB962C8B-B14F-4D97-AF65-F5344CB8AC3E}">
        <p14:creationId xmlns:p14="http://schemas.microsoft.com/office/powerpoint/2010/main" val="3903042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13D96E-A896-4A3F-8A8C-26209F41B2FB}"/>
              </a:ext>
            </a:extLst>
          </p:cNvPr>
          <p:cNvSpPr>
            <a:spLocks noGrp="1"/>
          </p:cNvSpPr>
          <p:nvPr>
            <p:ph type="dt" sz="half" idx="10"/>
          </p:nvPr>
        </p:nvSpPr>
        <p:spPr/>
        <p:txBody>
          <a:bodyPr/>
          <a:lstStyle/>
          <a:p>
            <a:fld id="{87EF68E3-3B8A-4A40-BE19-8979D22C98D1}" type="datetimeFigureOut">
              <a:rPr lang="en-US" smtClean="0"/>
              <a:t>4/14/2020</a:t>
            </a:fld>
            <a:endParaRPr lang="en-US"/>
          </a:p>
        </p:txBody>
      </p:sp>
      <p:sp>
        <p:nvSpPr>
          <p:cNvPr id="3" name="Footer Placeholder 2">
            <a:extLst>
              <a:ext uri="{FF2B5EF4-FFF2-40B4-BE49-F238E27FC236}">
                <a16:creationId xmlns:a16="http://schemas.microsoft.com/office/drawing/2014/main" id="{EDF7F1E2-56E5-4495-86F3-FFEC6BE691F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46FE552-E188-478B-B975-32CA21811C5C}"/>
              </a:ext>
            </a:extLst>
          </p:cNvPr>
          <p:cNvSpPr>
            <a:spLocks noGrp="1"/>
          </p:cNvSpPr>
          <p:nvPr>
            <p:ph type="sldNum" sz="quarter" idx="12"/>
          </p:nvPr>
        </p:nvSpPr>
        <p:spPr/>
        <p:txBody>
          <a:bodyPr/>
          <a:lstStyle/>
          <a:p>
            <a:fld id="{BBF64DF4-CBD5-41D7-9542-90E7FB38C409}" type="slidenum">
              <a:rPr lang="en-US" smtClean="0"/>
              <a:t>‹#›</a:t>
            </a:fld>
            <a:endParaRPr lang="en-US"/>
          </a:p>
        </p:txBody>
      </p:sp>
    </p:spTree>
    <p:extLst>
      <p:ext uri="{BB962C8B-B14F-4D97-AF65-F5344CB8AC3E}">
        <p14:creationId xmlns:p14="http://schemas.microsoft.com/office/powerpoint/2010/main" val="2323623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67AC8-4F91-4A4D-8463-ADC5DBC3EB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8748E9F-41C0-46C3-8411-3BF4285D20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3811615-7BF8-4D78-945C-96AF42A299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F0B7F6F-F71D-4471-A1DD-EF28A270F51E}"/>
              </a:ext>
            </a:extLst>
          </p:cNvPr>
          <p:cNvSpPr>
            <a:spLocks noGrp="1"/>
          </p:cNvSpPr>
          <p:nvPr>
            <p:ph type="dt" sz="half" idx="10"/>
          </p:nvPr>
        </p:nvSpPr>
        <p:spPr/>
        <p:txBody>
          <a:bodyPr/>
          <a:lstStyle/>
          <a:p>
            <a:fld id="{87EF68E3-3B8A-4A40-BE19-8979D22C98D1}" type="datetimeFigureOut">
              <a:rPr lang="en-US" smtClean="0"/>
              <a:t>4/14/2020</a:t>
            </a:fld>
            <a:endParaRPr lang="en-US"/>
          </a:p>
        </p:txBody>
      </p:sp>
      <p:sp>
        <p:nvSpPr>
          <p:cNvPr id="6" name="Footer Placeholder 5">
            <a:extLst>
              <a:ext uri="{FF2B5EF4-FFF2-40B4-BE49-F238E27FC236}">
                <a16:creationId xmlns:a16="http://schemas.microsoft.com/office/drawing/2014/main" id="{5A0C3271-11D1-432F-A88F-FDFF020F20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19E634-23D4-4380-A40F-A3AE4CAA1950}"/>
              </a:ext>
            </a:extLst>
          </p:cNvPr>
          <p:cNvSpPr>
            <a:spLocks noGrp="1"/>
          </p:cNvSpPr>
          <p:nvPr>
            <p:ph type="sldNum" sz="quarter" idx="12"/>
          </p:nvPr>
        </p:nvSpPr>
        <p:spPr/>
        <p:txBody>
          <a:bodyPr/>
          <a:lstStyle/>
          <a:p>
            <a:fld id="{BBF64DF4-CBD5-41D7-9542-90E7FB38C409}" type="slidenum">
              <a:rPr lang="en-US" smtClean="0"/>
              <a:t>‹#›</a:t>
            </a:fld>
            <a:endParaRPr lang="en-US"/>
          </a:p>
        </p:txBody>
      </p:sp>
    </p:spTree>
    <p:extLst>
      <p:ext uri="{BB962C8B-B14F-4D97-AF65-F5344CB8AC3E}">
        <p14:creationId xmlns:p14="http://schemas.microsoft.com/office/powerpoint/2010/main" val="3926925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F2638-7395-4475-89AE-F10DAABA22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B1B38F1-4968-4353-8F1E-C07677B871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9988AEB-B5A2-46D9-A007-C700A03A97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81D6E7-ABF3-40AD-B76E-313310EB5827}"/>
              </a:ext>
            </a:extLst>
          </p:cNvPr>
          <p:cNvSpPr>
            <a:spLocks noGrp="1"/>
          </p:cNvSpPr>
          <p:nvPr>
            <p:ph type="dt" sz="half" idx="10"/>
          </p:nvPr>
        </p:nvSpPr>
        <p:spPr/>
        <p:txBody>
          <a:bodyPr/>
          <a:lstStyle/>
          <a:p>
            <a:fld id="{87EF68E3-3B8A-4A40-BE19-8979D22C98D1}" type="datetimeFigureOut">
              <a:rPr lang="en-US" smtClean="0"/>
              <a:t>4/14/2020</a:t>
            </a:fld>
            <a:endParaRPr lang="en-US"/>
          </a:p>
        </p:txBody>
      </p:sp>
      <p:sp>
        <p:nvSpPr>
          <p:cNvPr id="6" name="Footer Placeholder 5">
            <a:extLst>
              <a:ext uri="{FF2B5EF4-FFF2-40B4-BE49-F238E27FC236}">
                <a16:creationId xmlns:a16="http://schemas.microsoft.com/office/drawing/2014/main" id="{2960015C-857A-4BE7-AF60-15A04C762A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7CD186-CE84-480B-A2B4-579C979CA1D0}"/>
              </a:ext>
            </a:extLst>
          </p:cNvPr>
          <p:cNvSpPr>
            <a:spLocks noGrp="1"/>
          </p:cNvSpPr>
          <p:nvPr>
            <p:ph type="sldNum" sz="quarter" idx="12"/>
          </p:nvPr>
        </p:nvSpPr>
        <p:spPr/>
        <p:txBody>
          <a:bodyPr/>
          <a:lstStyle/>
          <a:p>
            <a:fld id="{BBF64DF4-CBD5-41D7-9542-90E7FB38C409}" type="slidenum">
              <a:rPr lang="en-US" smtClean="0"/>
              <a:t>‹#›</a:t>
            </a:fld>
            <a:endParaRPr lang="en-US"/>
          </a:p>
        </p:txBody>
      </p:sp>
    </p:spTree>
    <p:extLst>
      <p:ext uri="{BB962C8B-B14F-4D97-AF65-F5344CB8AC3E}">
        <p14:creationId xmlns:p14="http://schemas.microsoft.com/office/powerpoint/2010/main" val="1489766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411007-AA14-4E7C-970A-2533721A1F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3CD0727-D740-444E-B897-AD79A4C126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BA2F0F-101E-4452-9811-9057599ABC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EF68E3-3B8A-4A40-BE19-8979D22C98D1}" type="datetimeFigureOut">
              <a:rPr lang="en-US" smtClean="0"/>
              <a:t>4/14/2020</a:t>
            </a:fld>
            <a:endParaRPr lang="en-US"/>
          </a:p>
        </p:txBody>
      </p:sp>
      <p:sp>
        <p:nvSpPr>
          <p:cNvPr id="5" name="Footer Placeholder 4">
            <a:extLst>
              <a:ext uri="{FF2B5EF4-FFF2-40B4-BE49-F238E27FC236}">
                <a16:creationId xmlns:a16="http://schemas.microsoft.com/office/drawing/2014/main" id="{D441B8E8-FA4D-4845-AF16-5A52A98D9E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DC0479-68B8-4BA0-9C49-1F28B68680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F64DF4-CBD5-41D7-9542-90E7FB38C409}" type="slidenum">
              <a:rPr lang="en-US" smtClean="0"/>
              <a:t>‹#›</a:t>
            </a:fld>
            <a:endParaRPr lang="en-US"/>
          </a:p>
        </p:txBody>
      </p:sp>
    </p:spTree>
    <p:extLst>
      <p:ext uri="{BB962C8B-B14F-4D97-AF65-F5344CB8AC3E}">
        <p14:creationId xmlns:p14="http://schemas.microsoft.com/office/powerpoint/2010/main" val="20565365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6C30A-7754-4D42-A581-70834E2A7016}"/>
              </a:ext>
            </a:extLst>
          </p:cNvPr>
          <p:cNvSpPr>
            <a:spLocks noGrp="1"/>
          </p:cNvSpPr>
          <p:nvPr>
            <p:ph type="ctrTitle"/>
          </p:nvPr>
        </p:nvSpPr>
        <p:spPr>
          <a:xfrm>
            <a:off x="0" y="344556"/>
            <a:ext cx="12191998" cy="3084443"/>
          </a:xfrm>
        </p:spPr>
        <p:txBody>
          <a:bodyPr>
            <a:normAutofit fontScale="90000"/>
          </a:bodyPr>
          <a:lstStyle/>
          <a:p>
            <a:br>
              <a:rPr lang="en-US" sz="5400" dirty="0"/>
            </a:br>
            <a:br>
              <a:rPr lang="en-US" sz="5400" dirty="0"/>
            </a:br>
            <a:r>
              <a:rPr lang="en-US" sz="5400" dirty="0"/>
              <a:t>          </a:t>
            </a:r>
            <a:br>
              <a:rPr lang="en-US" sz="5400" dirty="0"/>
            </a:br>
            <a:br>
              <a:rPr lang="en-US" sz="5400" dirty="0"/>
            </a:br>
            <a:br>
              <a:rPr lang="en-US" sz="5400" dirty="0"/>
            </a:br>
            <a:br>
              <a:rPr lang="en-US" sz="5400" dirty="0"/>
            </a:br>
            <a:r>
              <a:rPr lang="en-US" sz="5400" dirty="0"/>
              <a:t> </a:t>
            </a:r>
            <a:br>
              <a:rPr lang="en-US" sz="5400" dirty="0"/>
            </a:br>
            <a:br>
              <a:rPr lang="en-US" sz="5400" dirty="0"/>
            </a:br>
            <a:br>
              <a:rPr lang="en-US" sz="5400" dirty="0"/>
            </a:br>
            <a:br>
              <a:rPr lang="en-US" sz="5400" dirty="0"/>
            </a:br>
            <a:r>
              <a:rPr lang="en-US" sz="3600" b="1" dirty="0">
                <a:latin typeface="Times New Roman" panose="02020603050405020304" pitchFamily="18" charset="0"/>
                <a:cs typeface="Times New Roman" panose="02020603050405020304" pitchFamily="18" charset="0"/>
              </a:rPr>
              <a:t>JASIKAN COLLEGE OF EDUCATION</a:t>
            </a:r>
            <a:br>
              <a:rPr lang="en-US" sz="3600" b="1" dirty="0">
                <a:latin typeface="Times New Roman" panose="02020603050405020304" pitchFamily="18" charset="0"/>
                <a:cs typeface="Times New Roman" panose="02020603050405020304" pitchFamily="18" charset="0"/>
              </a:rPr>
            </a:br>
            <a:r>
              <a:rPr lang="en-US" sz="3600" b="1" dirty="0">
                <a:latin typeface="Times New Roman" panose="02020603050405020304" pitchFamily="18" charset="0"/>
                <a:cs typeface="Times New Roman" panose="02020603050405020304" pitchFamily="18" charset="0"/>
              </a:rPr>
              <a:t>DEPARTMENT OF ARTS AND SOCIAL SCIENCES</a:t>
            </a:r>
            <a:br>
              <a:rPr lang="en-US" sz="3600" b="1" dirty="0">
                <a:latin typeface="Times New Roman" panose="02020603050405020304" pitchFamily="18" charset="0"/>
                <a:cs typeface="Times New Roman" panose="02020603050405020304" pitchFamily="18" charset="0"/>
              </a:rPr>
            </a:br>
            <a:br>
              <a:rPr lang="en-US" sz="4400" b="1" dirty="0">
                <a:latin typeface="Times New Roman" panose="02020603050405020304" pitchFamily="18" charset="0"/>
                <a:cs typeface="Times New Roman" panose="02020603050405020304" pitchFamily="18" charset="0"/>
              </a:rPr>
            </a:br>
            <a:r>
              <a:rPr lang="en-US" sz="3600" b="1" dirty="0">
                <a:latin typeface="Times New Roman" panose="02020603050405020304" pitchFamily="18" charset="0"/>
                <a:cs typeface="Times New Roman" panose="02020603050405020304" pitchFamily="18" charset="0"/>
              </a:rPr>
              <a:t>RELIGIOUS AND MORAL EDUCATION UNIT</a:t>
            </a:r>
            <a:endParaRPr lang="en-US" dirty="0"/>
          </a:p>
        </p:txBody>
      </p:sp>
      <p:sp>
        <p:nvSpPr>
          <p:cNvPr id="3" name="Subtitle 2">
            <a:extLst>
              <a:ext uri="{FF2B5EF4-FFF2-40B4-BE49-F238E27FC236}">
                <a16:creationId xmlns:a16="http://schemas.microsoft.com/office/drawing/2014/main" id="{3147F584-ED91-482D-97EF-03488D8FE3A4}"/>
              </a:ext>
            </a:extLst>
          </p:cNvPr>
          <p:cNvSpPr>
            <a:spLocks noGrp="1"/>
          </p:cNvSpPr>
          <p:nvPr>
            <p:ph type="subTitle" idx="1"/>
          </p:nvPr>
        </p:nvSpPr>
        <p:spPr>
          <a:xfrm>
            <a:off x="1" y="3602036"/>
            <a:ext cx="12192000" cy="3255963"/>
          </a:xfrm>
        </p:spPr>
        <p:txBody>
          <a:bodyPr>
            <a:normAutofit/>
          </a:bodyPr>
          <a:lstStyle/>
          <a:p>
            <a:endParaRPr lang="en-US" dirty="0"/>
          </a:p>
          <a:p>
            <a:endParaRPr lang="en-US" dirty="0"/>
          </a:p>
          <a:p>
            <a:r>
              <a:rPr lang="en-US" dirty="0"/>
              <a:t>PHILOSOPHICAL AND PSYCHOLOGICAL FOUNDATIONS OF RELIGIOUS AND MORAL EDUCATION </a:t>
            </a:r>
          </a:p>
          <a:p>
            <a:endParaRPr lang="en-US" dirty="0"/>
          </a:p>
          <a:p>
            <a:r>
              <a:rPr lang="en-US" dirty="0"/>
              <a:t>COURSE CODE: EBS 123</a:t>
            </a:r>
          </a:p>
        </p:txBody>
      </p:sp>
      <p:pic>
        <p:nvPicPr>
          <p:cNvPr id="4" name="Picture 3">
            <a:extLst>
              <a:ext uri="{FF2B5EF4-FFF2-40B4-BE49-F238E27FC236}">
                <a16:creationId xmlns:a16="http://schemas.microsoft.com/office/drawing/2014/main" id="{FA5A8193-C443-4311-AFDE-4A08B8FF7495}"/>
              </a:ext>
            </a:extLst>
          </p:cNvPr>
          <p:cNvPicPr/>
          <p:nvPr/>
        </p:nvPicPr>
        <p:blipFill>
          <a:blip r:embed="rId2" cstate="print"/>
          <a:srcRect/>
          <a:stretch>
            <a:fillRect/>
          </a:stretch>
        </p:blipFill>
        <p:spPr bwMode="auto">
          <a:xfrm>
            <a:off x="5064125" y="490385"/>
            <a:ext cx="1149350" cy="947420"/>
          </a:xfrm>
          <a:prstGeom prst="rect">
            <a:avLst/>
          </a:prstGeom>
          <a:noFill/>
          <a:ln w="9525">
            <a:noFill/>
            <a:miter lim="800000"/>
            <a:headEnd/>
            <a:tailEnd/>
          </a:ln>
        </p:spPr>
      </p:pic>
    </p:spTree>
    <p:extLst>
      <p:ext uri="{BB962C8B-B14F-4D97-AF65-F5344CB8AC3E}">
        <p14:creationId xmlns:p14="http://schemas.microsoft.com/office/powerpoint/2010/main" val="6561750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D1ED0-A405-4C5D-83D5-3766086455F2}"/>
              </a:ext>
            </a:extLst>
          </p:cNvPr>
          <p:cNvSpPr>
            <a:spLocks noGrp="1"/>
          </p:cNvSpPr>
          <p:nvPr>
            <p:ph type="title"/>
          </p:nvPr>
        </p:nvSpPr>
        <p:spPr/>
        <p:txBody>
          <a:bodyPr>
            <a:normAutofit/>
          </a:bodyPr>
          <a:lstStyle/>
          <a:p>
            <a:pPr algn="ctr"/>
            <a:r>
              <a:rPr lang="en-US" sz="3200" b="1" dirty="0">
                <a:latin typeface="Times New Roman" panose="02020603050405020304" pitchFamily="18" charset="0"/>
                <a:cs typeface="Times New Roman" panose="02020603050405020304" pitchFamily="18" charset="0"/>
              </a:rPr>
              <a:t>SCOPE OF PHILOSOPHY OF RELIGION (cont.)</a:t>
            </a:r>
            <a:endParaRPr lang="en-US" sz="3200" dirty="0"/>
          </a:p>
        </p:txBody>
      </p:sp>
      <p:sp>
        <p:nvSpPr>
          <p:cNvPr id="3" name="Content Placeholder 2">
            <a:extLst>
              <a:ext uri="{FF2B5EF4-FFF2-40B4-BE49-F238E27FC236}">
                <a16:creationId xmlns:a16="http://schemas.microsoft.com/office/drawing/2014/main" id="{2036223E-0EB5-449B-9572-6633B187E777}"/>
              </a:ext>
            </a:extLst>
          </p:cNvPr>
          <p:cNvSpPr>
            <a:spLocks noGrp="1"/>
          </p:cNvSpPr>
          <p:nvPr>
            <p:ph idx="1"/>
          </p:nvPr>
        </p:nvSpPr>
        <p:spPr>
          <a:xfrm>
            <a:off x="838200" y="1285461"/>
            <a:ext cx="10515600" cy="4891502"/>
          </a:xfrm>
        </p:spPr>
        <p:txBody>
          <a:bodyPr>
            <a:normAutofit lnSpcReduction="10000"/>
          </a:bodyPr>
          <a:lstStyle/>
          <a:p>
            <a:pPr marL="0" indent="0" algn="ctr">
              <a:buNone/>
            </a:pPr>
            <a:endParaRPr lang="en-US" b="1" dirty="0">
              <a:latin typeface="Times New Roman" panose="02020603050405020304" pitchFamily="18" charset="0"/>
              <a:cs typeface="Times New Roman" panose="02020603050405020304" pitchFamily="18" charset="0"/>
            </a:endParaRPr>
          </a:p>
          <a:p>
            <a:pPr marL="0" indent="0" algn="ctr">
              <a:buNone/>
            </a:pPr>
            <a:r>
              <a:rPr lang="en-US" b="1" dirty="0">
                <a:latin typeface="Times New Roman" panose="02020603050405020304" pitchFamily="18" charset="0"/>
                <a:cs typeface="Times New Roman" panose="02020603050405020304" pitchFamily="18" charset="0"/>
              </a:rPr>
              <a:t>Problem of Evil and Suffering (Cont.)</a:t>
            </a:r>
          </a:p>
          <a:p>
            <a:pPr marL="0" indent="0">
              <a:buNone/>
            </a:pPr>
            <a:r>
              <a:rPr lang="en-US" b="1" dirty="0">
                <a:latin typeface="Times New Roman" panose="02020603050405020304" pitchFamily="18" charset="0"/>
                <a:cs typeface="Times New Roman" panose="02020603050405020304" pitchFamily="18" charset="0"/>
              </a:rPr>
              <a:t>4. The Hiddenness of God: </a:t>
            </a:r>
            <a:r>
              <a:rPr lang="en-US" dirty="0">
                <a:latin typeface="Times New Roman" panose="02020603050405020304" pitchFamily="18" charset="0"/>
                <a:cs typeface="Times New Roman" panose="02020603050405020304" pitchFamily="18" charset="0"/>
              </a:rPr>
              <a:t>God exists but does not make his existence 	sufficiently clear and available. As a result he remains hidden</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b="1" dirty="0">
                <a:latin typeface="Times New Roman" panose="02020603050405020304" pitchFamily="18" charset="0"/>
                <a:cs typeface="Times New Roman" panose="02020603050405020304" pitchFamily="18" charset="0"/>
              </a:rPr>
              <a:t>5. Karma and Reincarnation: </a:t>
            </a:r>
          </a:p>
          <a:p>
            <a:pPr marL="0" indent="0">
              <a:buNone/>
            </a:pPr>
            <a:r>
              <a:rPr lang="en-US" sz="3000" dirty="0">
                <a:latin typeface="Times New Roman" panose="02020603050405020304" pitchFamily="18" charset="0"/>
                <a:cs typeface="Times New Roman" panose="02020603050405020304" pitchFamily="18" charset="0"/>
              </a:rPr>
              <a:t>The belief of the Eastern Religions, like Hinduism and Buddhism is:</a:t>
            </a:r>
          </a:p>
          <a:p>
            <a:pPr marL="0" indent="0">
              <a:buNone/>
            </a:pPr>
            <a:endParaRPr lang="en-US" sz="3000" dirty="0">
              <a:latin typeface="Times New Roman" panose="02020603050405020304" pitchFamily="18" charset="0"/>
              <a:cs typeface="Times New Roman" panose="02020603050405020304" pitchFamily="18" charset="0"/>
            </a:endParaRPr>
          </a:p>
          <a:p>
            <a:pPr lvl="2">
              <a:buFont typeface="Wingdings" panose="05000000000000000000" pitchFamily="2" charset="2"/>
              <a:buChar char="§"/>
            </a:pPr>
            <a:r>
              <a:rPr lang="en-US" sz="3000" dirty="0">
                <a:latin typeface="Times New Roman" panose="02020603050405020304" pitchFamily="18" charset="0"/>
                <a:cs typeface="Times New Roman" panose="02020603050405020304" pitchFamily="18" charset="0"/>
              </a:rPr>
              <a:t>Problem of evil can be explained by The Law of Karma</a:t>
            </a:r>
          </a:p>
          <a:p>
            <a:pPr lvl="2">
              <a:buFont typeface="Wingdings" panose="05000000000000000000" pitchFamily="2" charset="2"/>
              <a:buChar char="§"/>
            </a:pPr>
            <a:r>
              <a:rPr lang="en-US" sz="3000" dirty="0">
                <a:latin typeface="Times New Roman" panose="02020603050405020304" pitchFamily="18" charset="0"/>
                <a:cs typeface="Times New Roman" panose="02020603050405020304" pitchFamily="18" charset="0"/>
              </a:rPr>
              <a:t>The concept of Reincarnation		</a:t>
            </a:r>
          </a:p>
          <a:p>
            <a:endParaRPr lang="en-US" sz="39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5546170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7E836-B180-4273-B4CA-8B5C75AB58FE}"/>
              </a:ext>
            </a:extLst>
          </p:cNvPr>
          <p:cNvSpPr>
            <a:spLocks noGrp="1"/>
          </p:cNvSpPr>
          <p:nvPr>
            <p:ph type="title"/>
          </p:nvPr>
        </p:nvSpPr>
        <p:spPr>
          <a:xfrm>
            <a:off x="838200" y="365126"/>
            <a:ext cx="10515600" cy="761310"/>
          </a:xfrm>
        </p:spPr>
        <p:txBody>
          <a:bodyPr>
            <a:normAutofit/>
          </a:bodyPr>
          <a:lstStyle/>
          <a:p>
            <a:pPr algn="ctr"/>
            <a:r>
              <a:rPr lang="en-US" sz="3200" b="1" dirty="0">
                <a:latin typeface="Times New Roman" panose="02020603050405020304" pitchFamily="18" charset="0"/>
                <a:cs typeface="Times New Roman" panose="02020603050405020304" pitchFamily="18" charset="0"/>
              </a:rPr>
              <a:t>SCOPE OF PHILOSOPHY OF RELIGION (cont.)</a:t>
            </a:r>
            <a:endParaRPr lang="en-US" sz="3200" dirty="0"/>
          </a:p>
        </p:txBody>
      </p:sp>
      <p:sp>
        <p:nvSpPr>
          <p:cNvPr id="3" name="Content Placeholder 2">
            <a:extLst>
              <a:ext uri="{FF2B5EF4-FFF2-40B4-BE49-F238E27FC236}">
                <a16:creationId xmlns:a16="http://schemas.microsoft.com/office/drawing/2014/main" id="{EA73CD59-9CCD-48D2-8D5A-371E8001026E}"/>
              </a:ext>
            </a:extLst>
          </p:cNvPr>
          <p:cNvSpPr>
            <a:spLocks noGrp="1"/>
          </p:cNvSpPr>
          <p:nvPr>
            <p:ph idx="1"/>
          </p:nvPr>
        </p:nvSpPr>
        <p:spPr>
          <a:xfrm>
            <a:off x="92765" y="1484242"/>
            <a:ext cx="12099235" cy="5247861"/>
          </a:xfrm>
        </p:spPr>
        <p:txBody>
          <a:bodyPr>
            <a:normAutofit fontScale="92500" lnSpcReduction="20000"/>
          </a:bodyPr>
          <a:lstStyle/>
          <a:p>
            <a:pPr marL="0" indent="0" algn="ctr">
              <a:buNone/>
            </a:pPr>
            <a:r>
              <a:rPr lang="en-US" sz="3200" b="1" dirty="0">
                <a:latin typeface="Times New Roman" panose="02020603050405020304" pitchFamily="18" charset="0"/>
                <a:cs typeface="Times New Roman" panose="02020603050405020304" pitchFamily="18" charset="0"/>
              </a:rPr>
              <a:t>This Issue of Miracles</a:t>
            </a:r>
          </a:p>
          <a:p>
            <a:pPr marL="0" indent="0">
              <a:buNone/>
            </a:pPr>
            <a:r>
              <a:rPr lang="en-US" sz="3200" b="1" i="1" dirty="0">
                <a:latin typeface="Times New Roman" panose="02020603050405020304" pitchFamily="18" charset="0"/>
                <a:cs typeface="Times New Roman" panose="02020603050405020304" pitchFamily="18" charset="0"/>
              </a:rPr>
              <a:t>Miracles: </a:t>
            </a:r>
            <a:r>
              <a:rPr lang="en-US" sz="3200" dirty="0">
                <a:latin typeface="Times New Roman" panose="02020603050405020304" pitchFamily="18" charset="0"/>
                <a:cs typeface="Times New Roman" panose="02020603050405020304" pitchFamily="18" charset="0"/>
              </a:rPr>
              <a:t>A Latin word </a:t>
            </a:r>
            <a:r>
              <a:rPr lang="en-US" sz="3200" i="1" dirty="0">
                <a:latin typeface="Times New Roman" panose="02020603050405020304" pitchFamily="18" charset="0"/>
                <a:cs typeface="Times New Roman" panose="02020603050405020304" pitchFamily="18" charset="0"/>
              </a:rPr>
              <a:t>‘</a:t>
            </a:r>
            <a:r>
              <a:rPr lang="en-US" sz="3200" b="1" i="1" dirty="0" err="1">
                <a:latin typeface="Times New Roman" panose="02020603050405020304" pitchFamily="18" charset="0"/>
                <a:cs typeface="Times New Roman" panose="02020603050405020304" pitchFamily="18" charset="0"/>
              </a:rPr>
              <a:t>mirari</a:t>
            </a:r>
            <a:r>
              <a:rPr lang="en-US" sz="3200" b="1" i="1"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meaning</a:t>
            </a:r>
            <a:r>
              <a:rPr lang="en-US" sz="3200" i="1" dirty="0">
                <a:latin typeface="Times New Roman" panose="02020603050405020304" pitchFamily="18" charset="0"/>
                <a:cs typeface="Times New Roman" panose="02020603050405020304" pitchFamily="18" charset="0"/>
              </a:rPr>
              <a:t> ‘</a:t>
            </a:r>
            <a:r>
              <a:rPr lang="en-US" sz="3200" b="1" i="1" dirty="0">
                <a:latin typeface="Times New Roman" panose="02020603050405020304" pitchFamily="18" charset="0"/>
                <a:cs typeface="Times New Roman" panose="02020603050405020304" pitchFamily="18" charset="0"/>
              </a:rPr>
              <a:t>to wonder’</a:t>
            </a:r>
          </a:p>
          <a:p>
            <a:pPr marL="0" indent="0">
              <a:buNone/>
            </a:pPr>
            <a:r>
              <a:rPr lang="en-US" sz="3200" b="1" dirty="0">
                <a:latin typeface="Times New Roman" panose="02020603050405020304" pitchFamily="18" charset="0"/>
                <a:cs typeface="Times New Roman" panose="02020603050405020304" pitchFamily="18" charset="0"/>
              </a:rPr>
              <a:t>Types of miracles: </a:t>
            </a:r>
            <a:endParaRPr lang="en-US" sz="3200" dirty="0">
              <a:latin typeface="Times New Roman" panose="02020603050405020304" pitchFamily="18" charset="0"/>
              <a:cs typeface="Times New Roman" panose="02020603050405020304" pitchFamily="18" charset="0"/>
            </a:endParaRPr>
          </a:p>
          <a:p>
            <a:pPr lvl="6">
              <a:buFont typeface="Wingdings" panose="05000000000000000000" pitchFamily="2" charset="2"/>
              <a:buChar char="v"/>
            </a:pPr>
            <a:r>
              <a:rPr lang="en-US" sz="2200" dirty="0">
                <a:latin typeface="Times New Roman" panose="02020603050405020304" pitchFamily="18" charset="0"/>
                <a:cs typeface="Times New Roman" panose="02020603050405020304" pitchFamily="18" charset="0"/>
              </a:rPr>
              <a:t>Miracles of Nature</a:t>
            </a:r>
          </a:p>
          <a:p>
            <a:pPr lvl="6">
              <a:buFont typeface="Wingdings" panose="05000000000000000000" pitchFamily="2" charset="2"/>
              <a:buChar char="v"/>
            </a:pPr>
            <a:r>
              <a:rPr lang="en-US" sz="2200" dirty="0">
                <a:latin typeface="Times New Roman" panose="02020603050405020304" pitchFamily="18" charset="0"/>
                <a:cs typeface="Times New Roman" panose="02020603050405020304" pitchFamily="18" charset="0"/>
              </a:rPr>
              <a:t>Healing and Exorcism</a:t>
            </a:r>
          </a:p>
          <a:p>
            <a:pPr marL="0" indent="0">
              <a:buNone/>
            </a:pPr>
            <a:r>
              <a:rPr lang="en-US" sz="3200" dirty="0">
                <a:latin typeface="Times New Roman" panose="02020603050405020304" pitchFamily="18" charset="0"/>
                <a:cs typeface="Times New Roman" panose="02020603050405020304" pitchFamily="18" charset="0"/>
              </a:rPr>
              <a:t>Theists consider miracles to be an act of God</a:t>
            </a:r>
            <a:r>
              <a:rPr lang="en-US" sz="3200" b="1" dirty="0">
                <a:latin typeface="Times New Roman" panose="02020603050405020304" pitchFamily="18" charset="0"/>
                <a:cs typeface="Times New Roman" panose="02020603050405020304" pitchFamily="18" charset="0"/>
              </a:rPr>
              <a:t>.</a:t>
            </a:r>
          </a:p>
          <a:p>
            <a:pPr marL="0" indent="0">
              <a:buNone/>
            </a:pPr>
            <a:r>
              <a:rPr lang="en-US" b="1" dirty="0">
                <a:latin typeface="Times New Roman" panose="02020603050405020304" pitchFamily="18" charset="0"/>
                <a:cs typeface="Times New Roman" panose="02020603050405020304" pitchFamily="18" charset="0"/>
              </a:rPr>
              <a:t>What kind of activities should be considered as miraculous?</a:t>
            </a:r>
            <a:r>
              <a:rPr lang="en-US" sz="3200" b="1" dirty="0">
                <a:latin typeface="Times New Roman" panose="02020603050405020304" pitchFamily="18" charset="0"/>
                <a:cs typeface="Times New Roman" panose="02020603050405020304" pitchFamily="18" charset="0"/>
              </a:rPr>
              <a:t>	</a:t>
            </a:r>
          </a:p>
          <a:p>
            <a:pPr marL="0" indent="0">
              <a:buNone/>
            </a:pPr>
            <a:endParaRPr lang="en-US" sz="3200" b="1" dirty="0">
              <a:latin typeface="Times New Roman" panose="02020603050405020304" pitchFamily="18" charset="0"/>
              <a:cs typeface="Times New Roman" panose="02020603050405020304" pitchFamily="18" charset="0"/>
            </a:endParaRPr>
          </a:p>
          <a:p>
            <a:pPr marL="0" indent="0">
              <a:buNone/>
            </a:pPr>
            <a:endParaRPr lang="en-US" sz="3200" b="1"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According David Hume, miracles are considered violations of the law of nature.</a:t>
            </a:r>
          </a:p>
          <a:p>
            <a:pPr marL="0" indent="0">
              <a:buNone/>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		</a:t>
            </a:r>
            <a:endParaRPr lang="en-US" sz="3200" b="1" dirty="0"/>
          </a:p>
          <a:p>
            <a:pPr algn="ctr"/>
            <a:endParaRPr lang="en-US" dirty="0"/>
          </a:p>
        </p:txBody>
      </p:sp>
    </p:spTree>
    <p:extLst>
      <p:ext uri="{BB962C8B-B14F-4D97-AF65-F5344CB8AC3E}">
        <p14:creationId xmlns:p14="http://schemas.microsoft.com/office/powerpoint/2010/main" val="16776316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380C6-4648-421A-B084-C195D9C43B1D}"/>
              </a:ext>
            </a:extLst>
          </p:cNvPr>
          <p:cNvSpPr>
            <a:spLocks noGrp="1"/>
          </p:cNvSpPr>
          <p:nvPr>
            <p:ph type="title"/>
          </p:nvPr>
        </p:nvSpPr>
        <p:spPr/>
        <p:txBody>
          <a:bodyPr>
            <a:normAutofit/>
          </a:bodyPr>
          <a:lstStyle/>
          <a:p>
            <a:r>
              <a:rPr lang="en-US" sz="3600" b="1" dirty="0">
                <a:latin typeface="Times New Roman" panose="02020603050405020304" pitchFamily="18" charset="0"/>
                <a:cs typeface="Times New Roman" panose="02020603050405020304" pitchFamily="18" charset="0"/>
              </a:rPr>
              <a:t>SCOPE OF PHILOSOPHY OF RELIGION (cont.)</a:t>
            </a:r>
            <a:endParaRPr lang="en-US" sz="3600" dirty="0"/>
          </a:p>
        </p:txBody>
      </p:sp>
      <p:sp>
        <p:nvSpPr>
          <p:cNvPr id="3" name="Content Placeholder 2">
            <a:extLst>
              <a:ext uri="{FF2B5EF4-FFF2-40B4-BE49-F238E27FC236}">
                <a16:creationId xmlns:a16="http://schemas.microsoft.com/office/drawing/2014/main" id="{E82E518D-9CB7-42AA-9546-D48E3217151E}"/>
              </a:ext>
            </a:extLst>
          </p:cNvPr>
          <p:cNvSpPr>
            <a:spLocks noGrp="1"/>
          </p:cNvSpPr>
          <p:nvPr>
            <p:ph idx="1"/>
          </p:nvPr>
        </p:nvSpPr>
        <p:spPr/>
        <p:txBody>
          <a:bodyPr/>
          <a:lstStyle/>
          <a:p>
            <a:pPr marL="0" indent="0" algn="ctr">
              <a:buNone/>
            </a:pPr>
            <a:r>
              <a:rPr lang="en-US" b="1" dirty="0">
                <a:latin typeface="Times New Roman" panose="02020603050405020304" pitchFamily="18" charset="0"/>
                <a:cs typeface="Times New Roman" panose="02020603050405020304" pitchFamily="18" charset="0"/>
              </a:rPr>
              <a:t>This Issue of Miracles (cont.)</a:t>
            </a:r>
          </a:p>
          <a:p>
            <a:pPr marL="0" indent="0" algn="just">
              <a:buNone/>
            </a:pPr>
            <a:r>
              <a:rPr lang="en-US" dirty="0">
                <a:latin typeface="Times New Roman" panose="02020603050405020304" pitchFamily="18" charset="0"/>
                <a:cs typeface="Times New Roman" panose="02020603050405020304" pitchFamily="18" charset="0"/>
              </a:rPr>
              <a:t>Objections on David Hume’s definition</a:t>
            </a:r>
          </a:p>
          <a:p>
            <a:pPr marL="0" indent="0" algn="just">
              <a:buNone/>
            </a:pPr>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Miracles are not violation of natural laws</a:t>
            </a:r>
          </a:p>
          <a:p>
            <a:pPr algn="just"/>
            <a:r>
              <a:rPr lang="en-US" dirty="0">
                <a:latin typeface="Times New Roman" panose="02020603050405020304" pitchFamily="18" charset="0"/>
                <a:cs typeface="Times New Roman" panose="02020603050405020304" pitchFamily="18" charset="0"/>
              </a:rPr>
              <a:t>Natural laws are descriptive, rather than prescriptive</a:t>
            </a:r>
          </a:p>
          <a:p>
            <a:pPr algn="just"/>
            <a:endParaRPr lang="en-US" dirty="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Therefore referring to God’s occasional actions as violation of natural laws is a misrepresentation, (Hick 1997).</a:t>
            </a:r>
          </a:p>
          <a:p>
            <a:endParaRPr lang="en-US" dirty="0"/>
          </a:p>
        </p:txBody>
      </p:sp>
    </p:spTree>
    <p:extLst>
      <p:ext uri="{BB962C8B-B14F-4D97-AF65-F5344CB8AC3E}">
        <p14:creationId xmlns:p14="http://schemas.microsoft.com/office/powerpoint/2010/main" val="32511553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68C03-9A9F-4927-AFBE-5215EB641BA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84212D3-EE10-481C-B255-BA2E36BEEBBD}"/>
              </a:ext>
            </a:extLst>
          </p:cNvPr>
          <p:cNvSpPr>
            <a:spLocks noGrp="1"/>
          </p:cNvSpPr>
          <p:nvPr>
            <p:ph idx="1"/>
          </p:nvPr>
        </p:nvSpPr>
        <p:spPr/>
        <p:txBody>
          <a:bodyPr>
            <a:normAutofit/>
          </a:bodyPr>
          <a:lstStyle/>
          <a:p>
            <a:pPr marL="0" indent="0" algn="ctr">
              <a:buNone/>
            </a:pPr>
            <a:endParaRPr lang="en-US" sz="8000" dirty="0"/>
          </a:p>
          <a:p>
            <a:pPr marL="0" indent="0" algn="ctr">
              <a:buNone/>
            </a:pPr>
            <a:r>
              <a:rPr lang="en-US" sz="8000" dirty="0"/>
              <a:t>THANK YOU</a:t>
            </a:r>
          </a:p>
          <a:p>
            <a:pPr marL="0" indent="0" algn="ctr">
              <a:buNone/>
            </a:pPr>
            <a:r>
              <a:rPr lang="en-US" sz="6000" dirty="0">
                <a:latin typeface="Times New Roman" panose="02020603050405020304" pitchFamily="18" charset="0"/>
                <a:cs typeface="Times New Roman" panose="02020603050405020304" pitchFamily="18" charset="0"/>
              </a:rPr>
              <a:t>END OF UNIT ONE</a:t>
            </a:r>
          </a:p>
        </p:txBody>
      </p:sp>
    </p:spTree>
    <p:extLst>
      <p:ext uri="{BB962C8B-B14F-4D97-AF65-F5344CB8AC3E}">
        <p14:creationId xmlns:p14="http://schemas.microsoft.com/office/powerpoint/2010/main" val="31936751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03AB7-5964-4AF9-821B-83328AC17A22}"/>
              </a:ext>
            </a:extLst>
          </p:cNvPr>
          <p:cNvSpPr>
            <a:spLocks noGrp="1"/>
          </p:cNvSpPr>
          <p:nvPr>
            <p:ph type="title"/>
          </p:nvPr>
        </p:nvSpPr>
        <p:spPr>
          <a:xfrm>
            <a:off x="0" y="198783"/>
            <a:ext cx="12059478" cy="914401"/>
          </a:xfrm>
        </p:spPr>
        <p:txBody>
          <a:bodyPr>
            <a:normAutofit/>
          </a:bodyPr>
          <a:lstStyle/>
          <a:p>
            <a:pPr lvl="0" algn="ctr"/>
            <a:r>
              <a:rPr lang="en-US" sz="2800" b="1" dirty="0">
                <a:latin typeface="Times New Roman" panose="02020603050405020304" pitchFamily="18" charset="0"/>
                <a:cs typeface="Times New Roman" panose="02020603050405020304" pitchFamily="18" charset="0"/>
              </a:rPr>
              <a:t>UNIT TWO</a:t>
            </a:r>
            <a:br>
              <a:rPr lang="en-US" sz="2800" b="1" dirty="0">
                <a:latin typeface="Times New Roman" panose="02020603050405020304" pitchFamily="18" charset="0"/>
                <a:cs typeface="Times New Roman" panose="02020603050405020304" pitchFamily="18" charset="0"/>
              </a:rPr>
            </a:br>
            <a:r>
              <a:rPr lang="en-US" sz="2800" b="1" dirty="0">
                <a:latin typeface="Times New Roman" panose="02020603050405020304" pitchFamily="18" charset="0"/>
                <a:cs typeface="Times New Roman" panose="02020603050405020304" pitchFamily="18" charset="0"/>
              </a:rPr>
              <a:t>AIMS OF TEACHING RELIGIOUS AND MORAL EDUCATION</a:t>
            </a:r>
          </a:p>
        </p:txBody>
      </p:sp>
      <p:sp>
        <p:nvSpPr>
          <p:cNvPr id="3" name="Content Placeholder 2">
            <a:extLst>
              <a:ext uri="{FF2B5EF4-FFF2-40B4-BE49-F238E27FC236}">
                <a16:creationId xmlns:a16="http://schemas.microsoft.com/office/drawing/2014/main" id="{F6EBE69F-4E06-40B3-8032-AD855247D1DB}"/>
              </a:ext>
            </a:extLst>
          </p:cNvPr>
          <p:cNvSpPr>
            <a:spLocks noGrp="1"/>
          </p:cNvSpPr>
          <p:nvPr>
            <p:ph idx="1"/>
          </p:nvPr>
        </p:nvSpPr>
        <p:spPr>
          <a:xfrm>
            <a:off x="-1" y="1113184"/>
            <a:ext cx="12059477" cy="5744816"/>
          </a:xfrm>
        </p:spPr>
        <p:txBody>
          <a:bodyPr>
            <a:normAutofit fontScale="92500" lnSpcReduction="10000"/>
          </a:bodyPr>
          <a:lstStyle/>
          <a:p>
            <a:pPr marL="0" indent="0" algn="just">
              <a:buNone/>
            </a:pPr>
            <a:r>
              <a:rPr lang="en-US" dirty="0"/>
              <a:t>Religious Education is aimed at distinguishing between </a:t>
            </a:r>
            <a:r>
              <a:rPr lang="en-US" i="1" dirty="0"/>
              <a:t>Educational</a:t>
            </a:r>
            <a:r>
              <a:rPr lang="en-US" dirty="0"/>
              <a:t> and </a:t>
            </a:r>
            <a:r>
              <a:rPr lang="en-US" i="1" dirty="0"/>
              <a:t>Non-Educational </a:t>
            </a:r>
            <a:r>
              <a:rPr lang="en-US" dirty="0"/>
              <a:t>aims of teaching Religious and Moral Education</a:t>
            </a:r>
          </a:p>
          <a:p>
            <a:pPr marL="514350" indent="-514350" algn="just">
              <a:buFont typeface="+mj-lt"/>
              <a:buAutoNum type="arabicPeriod"/>
            </a:pPr>
            <a:r>
              <a:rPr lang="en-US" b="1" i="1" dirty="0"/>
              <a:t>Non-Educational aims: </a:t>
            </a:r>
          </a:p>
          <a:p>
            <a:pPr marL="0" indent="0" algn="just">
              <a:buNone/>
            </a:pPr>
            <a:r>
              <a:rPr lang="en-US" dirty="0"/>
              <a:t>The teaching of Religion has been justified on </a:t>
            </a:r>
            <a:r>
              <a:rPr lang="en-US" i="1" dirty="0"/>
              <a:t>ecclesiastical, spiritual, historical, moral and cultural</a:t>
            </a:r>
            <a:r>
              <a:rPr lang="en-US" dirty="0"/>
              <a:t> grounds in the past, rather than on educational grounds (</a:t>
            </a:r>
            <a:r>
              <a:rPr lang="en-US" dirty="0" err="1"/>
              <a:t>Grimmitt</a:t>
            </a:r>
            <a:r>
              <a:rPr lang="en-US" dirty="0"/>
              <a:t> 1973: 17). He provides the following non-educational aims:</a:t>
            </a:r>
          </a:p>
          <a:p>
            <a:pPr algn="just">
              <a:buFont typeface="Wingdings" panose="05000000000000000000" pitchFamily="2" charset="2"/>
              <a:buChar char="v"/>
            </a:pPr>
            <a:r>
              <a:rPr lang="en-US" dirty="0"/>
              <a:t>That inclusion of religion in the school curriculum was the only way of reaching a compromise between the church and the state </a:t>
            </a:r>
            <a:r>
              <a:rPr lang="en-US" i="1" dirty="0"/>
              <a:t>(Ecclesiastical or Historical </a:t>
            </a:r>
            <a:r>
              <a:rPr lang="en-US" i="1" dirty="0" err="1"/>
              <a:t>Justificaton</a:t>
            </a:r>
            <a:r>
              <a:rPr lang="en-US" i="1" dirty="0"/>
              <a:t>)</a:t>
            </a:r>
            <a:r>
              <a:rPr lang="en-US" dirty="0"/>
              <a:t> – 19</a:t>
            </a:r>
            <a:r>
              <a:rPr lang="en-US" baseline="30000" dirty="0"/>
              <a:t>th</a:t>
            </a:r>
            <a:r>
              <a:rPr lang="en-US" dirty="0"/>
              <a:t> century</a:t>
            </a:r>
          </a:p>
          <a:p>
            <a:pPr algn="just">
              <a:buFont typeface="Wingdings" panose="05000000000000000000" pitchFamily="2" charset="2"/>
              <a:buChar char="v"/>
            </a:pPr>
            <a:r>
              <a:rPr lang="en-US" dirty="0"/>
              <a:t>Ghana is considered to be a Christian country and it is right and proper for every child was brought up in the Christian faith.</a:t>
            </a:r>
            <a:r>
              <a:rPr lang="en-US" i="1" dirty="0"/>
              <a:t> (Ecclesiastical or Cultural Justification)</a:t>
            </a:r>
          </a:p>
          <a:p>
            <a:pPr algn="just">
              <a:buFont typeface="Wingdings" panose="05000000000000000000" pitchFamily="2" charset="2"/>
              <a:buChar char="v"/>
            </a:pPr>
            <a:r>
              <a:rPr lang="en-US" dirty="0"/>
              <a:t>Because Christianity was considered a true religion so without the knowledge of it, people could perish. </a:t>
            </a:r>
            <a:r>
              <a:rPr lang="en-US" i="1" dirty="0"/>
              <a:t>(Ecclesiastical or Spiritual Justification)</a:t>
            </a:r>
          </a:p>
          <a:p>
            <a:pPr algn="just">
              <a:buFont typeface="Wingdings" panose="05000000000000000000" pitchFamily="2" charset="2"/>
              <a:buChar char="v"/>
            </a:pPr>
            <a:r>
              <a:rPr lang="en-US" i="1" dirty="0"/>
              <a:t>It is believed that the child who </a:t>
            </a:r>
            <a:r>
              <a:rPr lang="en-US" i="1" dirty="0" err="1"/>
              <a:t>exibited</a:t>
            </a:r>
            <a:r>
              <a:rPr lang="en-US" i="1" dirty="0"/>
              <a:t> his/her faith in the Supreme God was more likely to behave a morally accepted way of life. (Moral Justification)</a:t>
            </a:r>
            <a:endParaRPr lang="en-US" dirty="0"/>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65896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7E927-FAF9-4BFB-9F36-3572E2CED762}"/>
              </a:ext>
            </a:extLst>
          </p:cNvPr>
          <p:cNvSpPr>
            <a:spLocks noGrp="1"/>
          </p:cNvSpPr>
          <p:nvPr>
            <p:ph type="title"/>
          </p:nvPr>
        </p:nvSpPr>
        <p:spPr>
          <a:xfrm>
            <a:off x="0" y="365125"/>
            <a:ext cx="12072730" cy="695049"/>
          </a:xfrm>
        </p:spPr>
        <p:txBody>
          <a:bodyPr>
            <a:normAutofit fontScale="90000"/>
          </a:bodyPr>
          <a:lstStyle/>
          <a:p>
            <a:pPr algn="ctr"/>
            <a:r>
              <a:rPr lang="en-US" sz="3200" b="1" dirty="0">
                <a:latin typeface="Times New Roman" panose="02020603050405020304" pitchFamily="18" charset="0"/>
                <a:cs typeface="Times New Roman" panose="02020603050405020304" pitchFamily="18" charset="0"/>
              </a:rPr>
              <a:t>AIMS OF TEACHING RELIGIOUS AND MORAL EDUCATION (Cont.)</a:t>
            </a:r>
            <a:endParaRPr lang="en-US" sz="32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4A53BA7-ADFB-4F98-88D9-13CC060F626A}"/>
              </a:ext>
            </a:extLst>
          </p:cNvPr>
          <p:cNvSpPr>
            <a:spLocks noGrp="1"/>
          </p:cNvSpPr>
          <p:nvPr>
            <p:ph idx="1"/>
          </p:nvPr>
        </p:nvSpPr>
        <p:spPr>
          <a:xfrm>
            <a:off x="0" y="1179442"/>
            <a:ext cx="12192000" cy="5678557"/>
          </a:xfrm>
        </p:spPr>
        <p:txBody>
          <a:bodyPr>
            <a:normAutofit/>
          </a:bodyPr>
          <a:lstStyle/>
          <a:p>
            <a:pPr marL="457200" indent="-457200">
              <a:buFont typeface="+mj-lt"/>
              <a:buAutoNum type="arabicPeriod"/>
            </a:pPr>
            <a:r>
              <a:rPr lang="en-US" sz="2400" b="1" i="1" dirty="0"/>
              <a:t>Educational aims:</a:t>
            </a:r>
          </a:p>
          <a:p>
            <a:pPr marL="0" indent="0">
              <a:buNone/>
            </a:pPr>
            <a:r>
              <a:rPr lang="en-US" sz="2400" dirty="0"/>
              <a:t>Peters, R.S. (1966) in his book </a:t>
            </a:r>
            <a:r>
              <a:rPr lang="en-US" sz="2400" i="1" dirty="0"/>
              <a:t>Ethics </a:t>
            </a:r>
            <a:r>
              <a:rPr lang="en-US" sz="2400" dirty="0"/>
              <a:t>and</a:t>
            </a:r>
            <a:r>
              <a:rPr lang="en-US" sz="2400" i="1" dirty="0"/>
              <a:t> Education, </a:t>
            </a:r>
            <a:r>
              <a:rPr lang="en-US" sz="2400" dirty="0"/>
              <a:t>suggested that inclusion of a subject in the curriculum should be justified on educational grounds, rather than </a:t>
            </a:r>
            <a:r>
              <a:rPr lang="en-US" sz="2400" i="1" dirty="0"/>
              <a:t>ecclesiastical, spiritual, historical, moral and cultural </a:t>
            </a:r>
            <a:r>
              <a:rPr lang="en-US" sz="2400" dirty="0"/>
              <a:t>grounds. He suggested three criteria for subject to be justified on educational grounds: thus;</a:t>
            </a:r>
          </a:p>
          <a:p>
            <a:pPr>
              <a:buFont typeface="Wingdings" panose="05000000000000000000" pitchFamily="2" charset="2"/>
              <a:buChar char="v"/>
            </a:pPr>
            <a:r>
              <a:rPr lang="en-US" sz="2400" dirty="0"/>
              <a:t>The subject must incorporate a unique mode of thought and awareness which is worthwhile</a:t>
            </a:r>
          </a:p>
          <a:p>
            <a:pPr>
              <a:buFont typeface="Wingdings" panose="05000000000000000000" pitchFamily="2" charset="2"/>
              <a:buChar char="v"/>
            </a:pPr>
            <a:r>
              <a:rPr lang="en-US" sz="2400" dirty="0"/>
              <a:t>The subject must seek to widen and deepen the cognitive perspective of the learner</a:t>
            </a:r>
          </a:p>
          <a:p>
            <a:pPr>
              <a:buFont typeface="Wingdings" panose="05000000000000000000" pitchFamily="2" charset="2"/>
              <a:buChar char="v"/>
            </a:pPr>
            <a:r>
              <a:rPr lang="en-US" sz="2400" dirty="0"/>
              <a:t>The subject should be taught in ways which will ensure understanding and foster the child’s capacity to think for himself (</a:t>
            </a:r>
            <a:r>
              <a:rPr lang="en-US" sz="2400" dirty="0" err="1"/>
              <a:t>Grimmitt</a:t>
            </a:r>
            <a:r>
              <a:rPr lang="en-US" sz="2400" dirty="0"/>
              <a:t> 1973)</a:t>
            </a:r>
          </a:p>
          <a:p>
            <a:pPr marL="0" indent="0">
              <a:buNone/>
            </a:pPr>
            <a:r>
              <a:rPr lang="en-US" sz="2400" b="1" dirty="0">
                <a:latin typeface="Times New Roman" panose="02020603050405020304" pitchFamily="18" charset="0"/>
                <a:cs typeface="Times New Roman" panose="02020603050405020304" pitchFamily="18" charset="0"/>
              </a:rPr>
              <a:t>According to Peters, R.S, educational aims of a subject should be based on three pillars:</a:t>
            </a:r>
          </a:p>
          <a:p>
            <a:pPr marL="457200" indent="-457200">
              <a:buFont typeface="+mj-lt"/>
              <a:buAutoNum type="arabicPeriod"/>
            </a:pPr>
            <a:r>
              <a:rPr lang="en-US" sz="2400" dirty="0">
                <a:latin typeface="Times New Roman" panose="02020603050405020304" pitchFamily="18" charset="0"/>
                <a:cs typeface="Times New Roman" panose="02020603050405020304" pitchFamily="18" charset="0"/>
              </a:rPr>
              <a:t>How to make the subject relevant to the needs of the learner</a:t>
            </a:r>
          </a:p>
          <a:p>
            <a:pPr marL="457200" indent="-457200">
              <a:buFont typeface="+mj-lt"/>
              <a:buAutoNum type="arabicPeriod"/>
            </a:pPr>
            <a:r>
              <a:rPr lang="en-US" sz="2400" dirty="0">
                <a:latin typeface="Times New Roman" panose="02020603050405020304" pitchFamily="18" charset="0"/>
                <a:cs typeface="Times New Roman" panose="02020603050405020304" pitchFamily="18" charset="0"/>
              </a:rPr>
              <a:t>How to make the learner knowledgeable on issues</a:t>
            </a:r>
          </a:p>
          <a:p>
            <a:pPr marL="457200" indent="-457200">
              <a:buFont typeface="+mj-lt"/>
              <a:buAutoNum type="arabicPeriod"/>
            </a:pPr>
            <a:r>
              <a:rPr lang="en-US" sz="2400" dirty="0">
                <a:latin typeface="Times New Roman" panose="02020603050405020304" pitchFamily="18" charset="0"/>
                <a:cs typeface="Times New Roman" panose="02020603050405020304" pitchFamily="18" charset="0"/>
              </a:rPr>
              <a:t>How to encourage the learner to take autonomous decisions in life.</a:t>
            </a:r>
          </a:p>
        </p:txBody>
      </p:sp>
    </p:spTree>
    <p:extLst>
      <p:ext uri="{BB962C8B-B14F-4D97-AF65-F5344CB8AC3E}">
        <p14:creationId xmlns:p14="http://schemas.microsoft.com/office/powerpoint/2010/main" val="25472619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50D89-B365-47B3-8056-70596148F676}"/>
              </a:ext>
            </a:extLst>
          </p:cNvPr>
          <p:cNvSpPr>
            <a:spLocks noGrp="1"/>
          </p:cNvSpPr>
          <p:nvPr>
            <p:ph type="title"/>
          </p:nvPr>
        </p:nvSpPr>
        <p:spPr>
          <a:xfrm>
            <a:off x="0" y="1"/>
            <a:ext cx="12192000" cy="848138"/>
          </a:xfrm>
        </p:spPr>
        <p:txBody>
          <a:bodyPr>
            <a:normAutofit fontScale="90000"/>
          </a:bodyPr>
          <a:lstStyle/>
          <a:p>
            <a:pPr algn="ctr"/>
            <a:r>
              <a:rPr lang="en-US" sz="3200" b="1" dirty="0">
                <a:latin typeface="Times New Roman" panose="02020603050405020304" pitchFamily="18" charset="0"/>
                <a:cs typeface="Times New Roman" panose="02020603050405020304" pitchFamily="18" charset="0"/>
              </a:rPr>
              <a:t>AIMS OF TEACHING RELIGIOUS AND MORAL EDUCATION (cont.)</a:t>
            </a:r>
            <a:endParaRPr lang="en-US" sz="32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2415A2F-6EAA-4816-941F-ED99A8229C02}"/>
              </a:ext>
            </a:extLst>
          </p:cNvPr>
          <p:cNvSpPr>
            <a:spLocks noGrp="1"/>
          </p:cNvSpPr>
          <p:nvPr>
            <p:ph idx="1"/>
          </p:nvPr>
        </p:nvSpPr>
        <p:spPr>
          <a:xfrm>
            <a:off x="-1" y="848139"/>
            <a:ext cx="12191999" cy="6009860"/>
          </a:xfrm>
        </p:spPr>
        <p:txBody>
          <a:bodyPr>
            <a:normAutofit/>
          </a:bodyPr>
          <a:lstStyle/>
          <a:p>
            <a:pPr marL="0" indent="0" algn="just">
              <a:buNone/>
            </a:pPr>
            <a:r>
              <a:rPr lang="en-US" b="1" dirty="0">
                <a:latin typeface="Times New Roman" panose="02020603050405020304" pitchFamily="18" charset="0"/>
                <a:cs typeface="Times New Roman" panose="02020603050405020304" pitchFamily="18" charset="0"/>
              </a:rPr>
              <a:t>The aims are as follows:</a:t>
            </a:r>
          </a:p>
          <a:p>
            <a:pPr marL="457200" indent="-457200" algn="just">
              <a:buFont typeface="+mj-lt"/>
              <a:buAutoNum type="arabicPeriod"/>
            </a:pPr>
            <a:r>
              <a:rPr lang="en-US" b="1" dirty="0">
                <a:latin typeface="Times New Roman" panose="02020603050405020304" pitchFamily="18" charset="0"/>
                <a:cs typeface="Times New Roman" panose="02020603050405020304" pitchFamily="18" charset="0"/>
              </a:rPr>
              <a:t>To Develop an understanding and tolerance of others faiths:</a:t>
            </a:r>
          </a:p>
          <a:p>
            <a:pPr algn="just"/>
            <a:r>
              <a:rPr lang="en-US" dirty="0">
                <a:latin typeface="Times New Roman" panose="02020603050405020304" pitchFamily="18" charset="0"/>
                <a:cs typeface="Times New Roman" panose="02020603050405020304" pitchFamily="18" charset="0"/>
              </a:rPr>
              <a:t>Opportunity to develop an understanding and tolerance of other religious faiths</a:t>
            </a:r>
          </a:p>
          <a:p>
            <a:pPr algn="just"/>
            <a:r>
              <a:rPr lang="en-US" dirty="0">
                <a:latin typeface="Times New Roman" panose="02020603050405020304" pitchFamily="18" charset="0"/>
                <a:cs typeface="Times New Roman" panose="02020603050405020304" pitchFamily="18" charset="0"/>
              </a:rPr>
              <a:t>The teaching of the subject should lead learners to peaceful co-existence and social harmony</a:t>
            </a:r>
          </a:p>
          <a:p>
            <a:pPr algn="just"/>
            <a:r>
              <a:rPr lang="en-US" dirty="0">
                <a:latin typeface="Times New Roman" panose="02020603050405020304" pitchFamily="18" charset="0"/>
                <a:cs typeface="Times New Roman" panose="02020603050405020304" pitchFamily="18" charset="0"/>
              </a:rPr>
              <a:t>Pupils must understand the diversity of religious views to be more accommodating to prevent conflicts</a:t>
            </a:r>
          </a:p>
          <a:p>
            <a:pPr marL="0" indent="0" algn="just">
              <a:buNone/>
            </a:pPr>
            <a:r>
              <a:rPr lang="en-US" b="1" dirty="0">
                <a:latin typeface="Times New Roman" panose="02020603050405020304" pitchFamily="18" charset="0"/>
                <a:cs typeface="Times New Roman" panose="02020603050405020304" pitchFamily="18" charset="0"/>
              </a:rPr>
              <a:t>2. To Understand the difference between acceptable and unacceptable    </a:t>
            </a:r>
            <a:r>
              <a:rPr lang="en-US" b="1" dirty="0" err="1">
                <a:latin typeface="Times New Roman" panose="02020603050405020304" pitchFamily="18" charset="0"/>
                <a:cs typeface="Times New Roman" panose="02020603050405020304" pitchFamily="18" charset="0"/>
              </a:rPr>
              <a:t>behaviours</a:t>
            </a:r>
            <a:r>
              <a:rPr lang="en-US" b="1" dirty="0">
                <a:latin typeface="Times New Roman" panose="02020603050405020304" pitchFamily="18" charset="0"/>
                <a:cs typeface="Times New Roman" panose="02020603050405020304" pitchFamily="18" charset="0"/>
              </a:rPr>
              <a:t> for a right decision in situations that confront them.</a:t>
            </a:r>
          </a:p>
          <a:p>
            <a:pPr algn="just"/>
            <a:r>
              <a:rPr lang="en-US" dirty="0">
                <a:latin typeface="Times New Roman" panose="02020603050405020304" pitchFamily="18" charset="0"/>
                <a:cs typeface="Times New Roman" panose="02020603050405020304" pitchFamily="18" charset="0"/>
              </a:rPr>
              <a:t>Learners should be able to distinguish between right and wrong and to take the right decision and follow them. </a:t>
            </a:r>
          </a:p>
          <a:p>
            <a:pPr algn="just"/>
            <a:r>
              <a:rPr lang="en-US" dirty="0">
                <a:latin typeface="Times New Roman" panose="02020603050405020304" pitchFamily="18" charset="0"/>
                <a:cs typeface="Times New Roman" panose="02020603050405020304" pitchFamily="18" charset="0"/>
              </a:rPr>
              <a:t>That when a learner is studies religion, he/she is better equipped for better moral judgment. Anti and Anum (2003) </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2576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D4D5B-4B61-4729-8DCC-11B85C0AAE36}"/>
              </a:ext>
            </a:extLst>
          </p:cNvPr>
          <p:cNvSpPr>
            <a:spLocks noGrp="1"/>
          </p:cNvSpPr>
          <p:nvPr>
            <p:ph type="title"/>
          </p:nvPr>
        </p:nvSpPr>
        <p:spPr>
          <a:xfrm>
            <a:off x="0" y="119271"/>
            <a:ext cx="12192000" cy="1046920"/>
          </a:xfrm>
        </p:spPr>
        <p:txBody>
          <a:bodyPr>
            <a:noAutofit/>
          </a:bodyPr>
          <a:lstStyle/>
          <a:p>
            <a:pPr algn="ctr"/>
            <a:r>
              <a:rPr lang="en-US" sz="2800" b="1" dirty="0">
                <a:latin typeface="Times New Roman" panose="02020603050405020304" pitchFamily="18" charset="0"/>
                <a:cs typeface="Times New Roman" panose="02020603050405020304" pitchFamily="18" charset="0"/>
              </a:rPr>
              <a:t>AIMS OF TEACHING RELIGIOUS AND MORAL EDUCATION </a:t>
            </a:r>
            <a:r>
              <a:rPr lang="en-US" sz="3200" b="1" dirty="0">
                <a:latin typeface="Times New Roman" panose="02020603050405020304" pitchFamily="18" charset="0"/>
                <a:cs typeface="Times New Roman" panose="02020603050405020304" pitchFamily="18" charset="0"/>
              </a:rPr>
              <a:t>(cont.)</a:t>
            </a:r>
            <a:endParaRPr lang="en-US" sz="32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709093E-C94E-4B9F-AA44-A56C9CC56B38}"/>
              </a:ext>
            </a:extLst>
          </p:cNvPr>
          <p:cNvSpPr>
            <a:spLocks noGrp="1"/>
          </p:cNvSpPr>
          <p:nvPr>
            <p:ph idx="1"/>
          </p:nvPr>
        </p:nvSpPr>
        <p:spPr>
          <a:xfrm>
            <a:off x="0" y="1166191"/>
            <a:ext cx="12192000" cy="5691808"/>
          </a:xfrm>
        </p:spPr>
        <p:txBody>
          <a:bodyPr>
            <a:normAutofit/>
          </a:bodyPr>
          <a:lstStyle/>
          <a:p>
            <a:pPr marL="0" indent="0">
              <a:buNone/>
            </a:pPr>
            <a:endParaRPr lang="en-US" sz="2400" b="1" dirty="0">
              <a:latin typeface="Times New Roman" panose="02020603050405020304" pitchFamily="18" charset="0"/>
              <a:cs typeface="Times New Roman" panose="02020603050405020304" pitchFamily="18" charset="0"/>
            </a:endParaRPr>
          </a:p>
          <a:p>
            <a:pPr marL="0" indent="0">
              <a:buNone/>
            </a:pPr>
            <a:endParaRPr lang="en-US" sz="2400" b="1" dirty="0">
              <a:latin typeface="Times New Roman" panose="02020603050405020304" pitchFamily="18" charset="0"/>
              <a:cs typeface="Times New Roman" panose="02020603050405020304" pitchFamily="18" charset="0"/>
            </a:endParaRPr>
          </a:p>
          <a:p>
            <a:pPr marL="0" indent="0">
              <a:buNone/>
            </a:pPr>
            <a:r>
              <a:rPr lang="en-US" sz="2400" b="1" dirty="0">
                <a:latin typeface="Times New Roman" panose="02020603050405020304" pitchFamily="18" charset="0"/>
                <a:cs typeface="Times New Roman" panose="02020603050405020304" pitchFamily="18" charset="0"/>
              </a:rPr>
              <a:t>3. To develop an awareness of their Creator and the purpose of their Existence </a:t>
            </a:r>
            <a:r>
              <a:rPr lang="en-US" sz="2400" dirty="0"/>
              <a:t>(</a:t>
            </a:r>
            <a:r>
              <a:rPr lang="en-US" sz="2400" dirty="0" err="1"/>
              <a:t>Grimmitt</a:t>
            </a:r>
            <a:r>
              <a:rPr lang="en-US" sz="2400" dirty="0"/>
              <a:t> 1973)</a:t>
            </a:r>
            <a:r>
              <a:rPr lang="en-US" sz="2400" b="1" dirty="0">
                <a:latin typeface="Times New Roman" panose="02020603050405020304" pitchFamily="18" charset="0"/>
                <a:cs typeface="Times New Roman" panose="02020603050405020304" pitchFamily="18" charset="0"/>
              </a:rPr>
              <a:t>:</a:t>
            </a:r>
          </a:p>
          <a:p>
            <a:r>
              <a:rPr lang="en-US" sz="2400" dirty="0">
                <a:latin typeface="Times New Roman" panose="02020603050405020304" pitchFamily="18" charset="0"/>
                <a:cs typeface="Times New Roman" panose="02020603050405020304" pitchFamily="18" charset="0"/>
              </a:rPr>
              <a:t>The aim of teaching RME is to bring learners into an encounter with their creator.</a:t>
            </a:r>
          </a:p>
          <a:p>
            <a:r>
              <a:rPr lang="en-US" sz="2400" dirty="0">
                <a:latin typeface="Times New Roman" panose="02020603050405020304" pitchFamily="18" charset="0"/>
                <a:cs typeface="Times New Roman" panose="02020603050405020304" pitchFamily="18" charset="0"/>
              </a:rPr>
              <a:t>To help children to a realization of the truth about the Supreme Being.</a:t>
            </a:r>
          </a:p>
          <a:p>
            <a:endParaRPr lang="en-US" sz="2400" dirty="0">
              <a:latin typeface="Times New Roman" panose="02020603050405020304" pitchFamily="18" charset="0"/>
              <a:cs typeface="Times New Roman" panose="02020603050405020304" pitchFamily="18" charset="0"/>
            </a:endParaRPr>
          </a:p>
          <a:p>
            <a:pPr marL="0" indent="0">
              <a:buNone/>
            </a:pPr>
            <a:r>
              <a:rPr lang="en-US" sz="2400" b="1" dirty="0">
                <a:latin typeface="Times New Roman" panose="02020603050405020304" pitchFamily="18" charset="0"/>
                <a:cs typeface="Times New Roman" panose="02020603050405020304" pitchFamily="18" charset="0"/>
              </a:rPr>
              <a:t>4. To acquire the Socio-Cultural Values inherent in the Three Major Religions in Ghana:</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Learners to acquire the values in Christian, Islamic, African Traditional Religion</a:t>
            </a:r>
          </a:p>
          <a:p>
            <a:r>
              <a:rPr lang="en-US" sz="2400" dirty="0">
                <a:latin typeface="Times New Roman" panose="02020603050405020304" pitchFamily="18" charset="0"/>
                <a:cs typeface="Times New Roman" panose="02020603050405020304" pitchFamily="18" charset="0"/>
              </a:rPr>
              <a:t>To help cope with the variety of moral choices they face  in this changing world. (Ministry of Education, 2008)</a:t>
            </a:r>
          </a:p>
          <a:p>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88420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EEDC7-FF9D-4604-B705-0C5DC247F48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4B56332-420D-46FD-9BDF-531979FB12EC}"/>
              </a:ext>
            </a:extLst>
          </p:cNvPr>
          <p:cNvSpPr>
            <a:spLocks noGrp="1"/>
          </p:cNvSpPr>
          <p:nvPr>
            <p:ph idx="1"/>
          </p:nvPr>
        </p:nvSpPr>
        <p:spPr/>
        <p:txBody>
          <a:bodyPr/>
          <a:lstStyle/>
          <a:p>
            <a:endParaRPr lang="en-US" dirty="0"/>
          </a:p>
          <a:p>
            <a:endParaRPr lang="en-US" dirty="0"/>
          </a:p>
          <a:p>
            <a:endParaRPr lang="en-US" dirty="0"/>
          </a:p>
          <a:p>
            <a:endParaRPr lang="en-US" dirty="0"/>
          </a:p>
          <a:p>
            <a:pPr marL="0" indent="0" algn="ctr">
              <a:buNone/>
            </a:pPr>
            <a:r>
              <a:rPr lang="en-US" sz="4400" dirty="0">
                <a:latin typeface="Times New Roman" panose="02020603050405020304" pitchFamily="18" charset="0"/>
                <a:cs typeface="Times New Roman" panose="02020603050405020304" pitchFamily="18" charset="0"/>
              </a:rPr>
              <a:t>THANK YOU</a:t>
            </a:r>
          </a:p>
          <a:p>
            <a:pPr marL="0" indent="0" algn="ctr">
              <a:buNone/>
            </a:pPr>
            <a:r>
              <a:rPr lang="en-US" sz="4400" dirty="0">
                <a:latin typeface="Times New Roman" panose="02020603050405020304" pitchFamily="18" charset="0"/>
                <a:cs typeface="Times New Roman" panose="02020603050405020304" pitchFamily="18" charset="0"/>
              </a:rPr>
              <a:t>END OF UNIT TWO</a:t>
            </a:r>
          </a:p>
          <a:p>
            <a:pPr marL="0" indent="0">
              <a:buNone/>
            </a:pPr>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4969219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C4A06-1F32-4874-8CFD-7DF4CCC845AB}"/>
              </a:ext>
            </a:extLst>
          </p:cNvPr>
          <p:cNvSpPr>
            <a:spLocks noGrp="1"/>
          </p:cNvSpPr>
          <p:nvPr>
            <p:ph type="title"/>
          </p:nvPr>
        </p:nvSpPr>
        <p:spPr>
          <a:xfrm>
            <a:off x="838200" y="0"/>
            <a:ext cx="10515600" cy="681037"/>
          </a:xfrm>
        </p:spPr>
        <p:txBody>
          <a:bodyPr>
            <a:normAutofit fontScale="90000"/>
          </a:bodyPr>
          <a:lstStyle/>
          <a:p>
            <a:pPr algn="ctr"/>
            <a:r>
              <a:rPr lang="en-US" sz="2800" b="1" dirty="0">
                <a:latin typeface="Times New Roman" panose="02020603050405020304" pitchFamily="18" charset="0"/>
                <a:cs typeface="Times New Roman" panose="02020603050405020304" pitchFamily="18" charset="0"/>
              </a:rPr>
              <a:t>UNIT THREE</a:t>
            </a:r>
            <a:br>
              <a:rPr lang="en-US" sz="2800" b="1" dirty="0">
                <a:latin typeface="Times New Roman" panose="02020603050405020304" pitchFamily="18" charset="0"/>
                <a:cs typeface="Times New Roman" panose="02020603050405020304" pitchFamily="18" charset="0"/>
              </a:rPr>
            </a:br>
            <a:r>
              <a:rPr lang="en-US" sz="2800" b="1" dirty="0">
                <a:latin typeface="Times New Roman" panose="02020603050405020304" pitchFamily="18" charset="0"/>
                <a:cs typeface="Times New Roman" panose="02020603050405020304" pitchFamily="18" charset="0"/>
              </a:rPr>
              <a:t>RELIGIOUS SOURCES OF MORALITY</a:t>
            </a:r>
          </a:p>
        </p:txBody>
      </p:sp>
      <p:sp>
        <p:nvSpPr>
          <p:cNvPr id="3" name="Content Placeholder 2">
            <a:extLst>
              <a:ext uri="{FF2B5EF4-FFF2-40B4-BE49-F238E27FC236}">
                <a16:creationId xmlns:a16="http://schemas.microsoft.com/office/drawing/2014/main" id="{C050B5E5-91C4-4DC5-96C7-F91D7B0709B3}"/>
              </a:ext>
            </a:extLst>
          </p:cNvPr>
          <p:cNvSpPr>
            <a:spLocks noGrp="1"/>
          </p:cNvSpPr>
          <p:nvPr>
            <p:ph idx="1"/>
          </p:nvPr>
        </p:nvSpPr>
        <p:spPr>
          <a:xfrm>
            <a:off x="0" y="681036"/>
            <a:ext cx="12191999" cy="6176963"/>
          </a:xfrm>
        </p:spPr>
        <p:txBody>
          <a:bodyPr>
            <a:normAutofit fontScale="92500" lnSpcReduction="20000"/>
          </a:bodyPr>
          <a:lstStyle/>
          <a:p>
            <a:r>
              <a:rPr lang="en-US" dirty="0"/>
              <a:t>By religious sources of morality, means the extent to which the three MAJOR religions (CHRISTIAN, Islam and African Traditional Religion) may serve as sources of moral education</a:t>
            </a:r>
          </a:p>
          <a:p>
            <a:pPr marL="0" indent="0" algn="ctr">
              <a:buNone/>
            </a:pPr>
            <a:endParaRPr lang="en-US" b="1" dirty="0"/>
          </a:p>
          <a:p>
            <a:pPr marL="0" indent="0" algn="ctr">
              <a:buNone/>
            </a:pPr>
            <a:r>
              <a:rPr lang="en-US" b="1" dirty="0"/>
              <a:t>SOURCES OF MORALITY IN CHRISTIANITY</a:t>
            </a:r>
          </a:p>
          <a:p>
            <a:pPr marL="0" indent="0">
              <a:buNone/>
            </a:pPr>
            <a:r>
              <a:rPr lang="en-US" dirty="0"/>
              <a:t>Christian values and principles for living can be obtain from the following:</a:t>
            </a:r>
          </a:p>
          <a:p>
            <a:pPr lvl="2"/>
            <a:r>
              <a:rPr lang="en-US" sz="2600" dirty="0"/>
              <a:t>God</a:t>
            </a:r>
          </a:p>
          <a:p>
            <a:pPr lvl="2"/>
            <a:r>
              <a:rPr lang="en-US" sz="2600" dirty="0"/>
              <a:t>The life and teachings of Jesus Christ</a:t>
            </a:r>
          </a:p>
          <a:p>
            <a:pPr lvl="2"/>
            <a:r>
              <a:rPr lang="en-US" sz="2600" dirty="0"/>
              <a:t>The Holy Bible</a:t>
            </a:r>
          </a:p>
          <a:p>
            <a:pPr lvl="2"/>
            <a:r>
              <a:rPr lang="en-US" sz="2600" dirty="0"/>
              <a:t>Moral teachings of the Ten Commandments</a:t>
            </a:r>
          </a:p>
          <a:p>
            <a:pPr lvl="2"/>
            <a:r>
              <a:rPr lang="en-US" sz="2600" dirty="0"/>
              <a:t>The Holy Spirit</a:t>
            </a:r>
          </a:p>
          <a:p>
            <a:pPr lvl="2"/>
            <a:r>
              <a:rPr lang="en-US" sz="2600" dirty="0"/>
              <a:t>Religious songs</a:t>
            </a:r>
          </a:p>
          <a:p>
            <a:pPr lvl="2"/>
            <a:r>
              <a:rPr lang="en-US" sz="2600" dirty="0"/>
              <a:t>Belief in the Judgment day</a:t>
            </a:r>
          </a:p>
          <a:p>
            <a:pPr lvl="2"/>
            <a:r>
              <a:rPr lang="en-US" sz="2600" dirty="0"/>
              <a:t>Belief in the power of prayer</a:t>
            </a:r>
          </a:p>
          <a:p>
            <a:pPr lvl="2"/>
            <a:r>
              <a:rPr lang="en-US" sz="2600" dirty="0"/>
              <a:t>Belief in the life and teachings of the Christian Spiritual leaders</a:t>
            </a:r>
          </a:p>
          <a:p>
            <a:pPr lvl="2"/>
            <a:r>
              <a:rPr lang="en-US" sz="2600" dirty="0"/>
              <a:t>Belief in the religious books</a:t>
            </a:r>
          </a:p>
          <a:p>
            <a:pPr lvl="2"/>
            <a:r>
              <a:rPr lang="en-US" sz="2600" dirty="0"/>
              <a:t>Belief in church doctrines</a:t>
            </a:r>
          </a:p>
          <a:p>
            <a:pPr lvl="2"/>
            <a:r>
              <a:rPr lang="en-US" sz="2600" dirty="0"/>
              <a:t>Belief in practices like Baptism and Confirmation</a:t>
            </a:r>
          </a:p>
          <a:p>
            <a:pPr lvl="1"/>
            <a:endParaRPr lang="en-US" dirty="0"/>
          </a:p>
        </p:txBody>
      </p:sp>
    </p:spTree>
    <p:extLst>
      <p:ext uri="{BB962C8B-B14F-4D97-AF65-F5344CB8AC3E}">
        <p14:creationId xmlns:p14="http://schemas.microsoft.com/office/powerpoint/2010/main" val="310353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914E0-1EA6-406B-9E70-0F4F118A6BD0}"/>
              </a:ext>
            </a:extLst>
          </p:cNvPr>
          <p:cNvSpPr>
            <a:spLocks noGrp="1"/>
          </p:cNvSpPr>
          <p:nvPr>
            <p:ph type="title"/>
          </p:nvPr>
        </p:nvSpPr>
        <p:spPr>
          <a:xfrm>
            <a:off x="-1" y="365125"/>
            <a:ext cx="12191999" cy="1325563"/>
          </a:xfrm>
        </p:spPr>
        <p:txBody>
          <a:bodyPr>
            <a:normAutofit fontScale="90000"/>
          </a:bodyPr>
          <a:lstStyle/>
          <a:p>
            <a:pPr algn="ctr"/>
            <a:r>
              <a:rPr lang="en-US" sz="3200" b="1" dirty="0">
                <a:latin typeface="Times New Roman" panose="02020603050405020304" pitchFamily="18" charset="0"/>
                <a:cs typeface="Times New Roman" panose="02020603050405020304" pitchFamily="18" charset="0"/>
              </a:rPr>
              <a:t>UNIT ONE</a:t>
            </a:r>
            <a:br>
              <a:rPr lang="en-US" sz="3200" b="1" dirty="0">
                <a:latin typeface="Times New Roman" panose="02020603050405020304" pitchFamily="18" charset="0"/>
                <a:cs typeface="Times New Roman" panose="02020603050405020304" pitchFamily="18" charset="0"/>
              </a:rPr>
            </a:br>
            <a:r>
              <a:rPr lang="en-US" sz="3200" b="1" dirty="0">
                <a:latin typeface="Times New Roman" panose="02020603050405020304" pitchFamily="18" charset="0"/>
                <a:cs typeface="Times New Roman" panose="02020603050405020304" pitchFamily="18" charset="0"/>
              </a:rPr>
              <a:t>MEANING AND SCOPE OF PHILOSOPICAL FOUNDATION OF RELIGION</a:t>
            </a:r>
          </a:p>
        </p:txBody>
      </p:sp>
      <p:sp>
        <p:nvSpPr>
          <p:cNvPr id="3" name="Content Placeholder 2">
            <a:extLst>
              <a:ext uri="{FF2B5EF4-FFF2-40B4-BE49-F238E27FC236}">
                <a16:creationId xmlns:a16="http://schemas.microsoft.com/office/drawing/2014/main" id="{560691D9-219D-4F69-AACE-47D72FCF77EA}"/>
              </a:ext>
            </a:extLst>
          </p:cNvPr>
          <p:cNvSpPr>
            <a:spLocks noGrp="1"/>
          </p:cNvSpPr>
          <p:nvPr>
            <p:ph idx="1"/>
          </p:nvPr>
        </p:nvSpPr>
        <p:spPr>
          <a:xfrm>
            <a:off x="0" y="1825624"/>
            <a:ext cx="12192000" cy="5032375"/>
          </a:xfrm>
        </p:spPr>
        <p:txBody>
          <a:bodyPr>
            <a:normAutofit/>
          </a:bodyPr>
          <a:lstStyle/>
          <a:p>
            <a:pPr marL="0" indent="0" algn="ctr">
              <a:buNone/>
            </a:pPr>
            <a:r>
              <a:rPr lang="en-US" sz="2400" b="1" dirty="0">
                <a:latin typeface="Times New Roman" panose="02020603050405020304" pitchFamily="18" charset="0"/>
                <a:cs typeface="Times New Roman" panose="02020603050405020304" pitchFamily="18" charset="0"/>
              </a:rPr>
              <a:t>MEANING OF PHILOSOPHY</a:t>
            </a:r>
          </a:p>
          <a:p>
            <a:pPr marL="0" indent="0" algn="ctr">
              <a:buNone/>
            </a:pPr>
            <a:endParaRPr lang="en-US" sz="2400" b="1" dirty="0">
              <a:latin typeface="Times New Roman" panose="02020603050405020304" pitchFamily="18" charset="0"/>
              <a:cs typeface="Times New Roman" panose="02020603050405020304" pitchFamily="18" charset="0"/>
            </a:endParaRPr>
          </a:p>
          <a:p>
            <a:r>
              <a:rPr lang="en-US" sz="2400" dirty="0"/>
              <a:t>Derived from two Greek words: </a:t>
            </a:r>
            <a:r>
              <a:rPr lang="en-US" sz="2400" b="1" dirty="0"/>
              <a:t>“</a:t>
            </a:r>
            <a:r>
              <a:rPr lang="en-US" sz="2400" b="1" dirty="0" err="1"/>
              <a:t>philos</a:t>
            </a:r>
            <a:r>
              <a:rPr lang="en-US" sz="2400" b="1" dirty="0"/>
              <a:t>”, </a:t>
            </a:r>
            <a:r>
              <a:rPr lang="en-US" sz="2400" dirty="0"/>
              <a:t>meaning </a:t>
            </a:r>
            <a:r>
              <a:rPr lang="en-US" sz="2400" b="1" dirty="0"/>
              <a:t>“love” </a:t>
            </a:r>
            <a:r>
              <a:rPr lang="en-US" sz="2400" dirty="0"/>
              <a:t>and </a:t>
            </a:r>
            <a:r>
              <a:rPr lang="en-US" sz="2400" b="1" dirty="0"/>
              <a:t>“Sophia” </a:t>
            </a:r>
            <a:r>
              <a:rPr lang="en-US" sz="2400" dirty="0"/>
              <a:t>meaning </a:t>
            </a:r>
            <a:r>
              <a:rPr lang="en-US" sz="2400" b="1" dirty="0"/>
              <a:t>“wisdom”</a:t>
            </a:r>
          </a:p>
          <a:p>
            <a:endParaRPr lang="en-US" sz="2400" b="1" dirty="0"/>
          </a:p>
          <a:p>
            <a:r>
              <a:rPr lang="en-US" sz="2400" dirty="0"/>
              <a:t>Philosophy literally means “Love for Wisdom” or the quest for wisdom.</a:t>
            </a:r>
          </a:p>
          <a:p>
            <a:endParaRPr lang="en-US" sz="2400" dirty="0"/>
          </a:p>
          <a:p>
            <a:r>
              <a:rPr lang="en-US" sz="2400" dirty="0"/>
              <a:t>A Philosopher is a lover of wisdom</a:t>
            </a:r>
          </a:p>
          <a:p>
            <a:endParaRPr lang="en-US" sz="2400" dirty="0"/>
          </a:p>
          <a:p>
            <a:r>
              <a:rPr lang="en-US" sz="2400" dirty="0"/>
              <a:t>Philosophy may refer to someone’s perspective of life</a:t>
            </a:r>
          </a:p>
          <a:p>
            <a:pPr marL="0" indent="0">
              <a:buNone/>
            </a:pPr>
            <a:endParaRPr lang="en-US" sz="2400" dirty="0"/>
          </a:p>
        </p:txBody>
      </p:sp>
    </p:spTree>
    <p:extLst>
      <p:ext uri="{BB962C8B-B14F-4D97-AF65-F5344CB8AC3E}">
        <p14:creationId xmlns:p14="http://schemas.microsoft.com/office/powerpoint/2010/main" val="21596582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F835C-D81A-4A60-BEFB-3CAAEEA23687}"/>
              </a:ext>
            </a:extLst>
          </p:cNvPr>
          <p:cNvSpPr>
            <a:spLocks noGrp="1"/>
          </p:cNvSpPr>
          <p:nvPr>
            <p:ph type="title"/>
          </p:nvPr>
        </p:nvSpPr>
        <p:spPr>
          <a:xfrm>
            <a:off x="0" y="145775"/>
            <a:ext cx="12192000" cy="535262"/>
          </a:xfrm>
        </p:spPr>
        <p:txBody>
          <a:bodyPr>
            <a:normAutofit/>
          </a:bodyPr>
          <a:lstStyle/>
          <a:p>
            <a:pPr algn="ctr"/>
            <a:r>
              <a:rPr lang="en-US" sz="3200" b="1" dirty="0">
                <a:latin typeface="Times New Roman" panose="02020603050405020304" pitchFamily="18" charset="0"/>
                <a:cs typeface="Times New Roman" panose="02020603050405020304" pitchFamily="18" charset="0"/>
              </a:rPr>
              <a:t>RELIGIOUS SOURCES OF MORALITY</a:t>
            </a:r>
            <a:endParaRPr lang="en-US" sz="3200" dirty="0"/>
          </a:p>
        </p:txBody>
      </p:sp>
      <p:sp>
        <p:nvSpPr>
          <p:cNvPr id="3" name="Content Placeholder 2">
            <a:extLst>
              <a:ext uri="{FF2B5EF4-FFF2-40B4-BE49-F238E27FC236}">
                <a16:creationId xmlns:a16="http://schemas.microsoft.com/office/drawing/2014/main" id="{8DA13D65-4F7E-4124-B3ED-5B132A4CF8A9}"/>
              </a:ext>
            </a:extLst>
          </p:cNvPr>
          <p:cNvSpPr>
            <a:spLocks noGrp="1"/>
          </p:cNvSpPr>
          <p:nvPr>
            <p:ph idx="1"/>
          </p:nvPr>
        </p:nvSpPr>
        <p:spPr>
          <a:xfrm>
            <a:off x="-1" y="760549"/>
            <a:ext cx="12191999" cy="6176963"/>
          </a:xfrm>
        </p:spPr>
        <p:txBody>
          <a:bodyPr>
            <a:normAutofit/>
          </a:bodyPr>
          <a:lstStyle/>
          <a:p>
            <a:pPr marL="0" indent="0" algn="ctr">
              <a:buNone/>
            </a:pPr>
            <a:r>
              <a:rPr lang="en-US" b="1" dirty="0"/>
              <a:t>SOURCES OF MORALITY IN ISLAM</a:t>
            </a:r>
          </a:p>
          <a:p>
            <a:pPr marL="0" indent="0" algn="just">
              <a:buNone/>
            </a:pPr>
            <a:r>
              <a:rPr lang="en-US" dirty="0"/>
              <a:t>Muslims have various means by which they enforce moral laws. These includes their belief in:</a:t>
            </a:r>
          </a:p>
          <a:p>
            <a:pPr lvl="2" algn="just">
              <a:buFont typeface="Wingdings" panose="05000000000000000000" pitchFamily="2" charset="2"/>
              <a:buChar char="Ø"/>
            </a:pPr>
            <a:r>
              <a:rPr lang="en-US" sz="2800" dirty="0"/>
              <a:t>Allah</a:t>
            </a:r>
          </a:p>
          <a:p>
            <a:pPr lvl="2" algn="just">
              <a:buFont typeface="Wingdings" panose="05000000000000000000" pitchFamily="2" charset="2"/>
              <a:buChar char="Ø"/>
            </a:pPr>
            <a:r>
              <a:rPr lang="en-US" sz="2800" dirty="0"/>
              <a:t>Holy Quran</a:t>
            </a:r>
          </a:p>
          <a:p>
            <a:pPr lvl="2" algn="just">
              <a:buFont typeface="Wingdings" panose="05000000000000000000" pitchFamily="2" charset="2"/>
              <a:buChar char="Ø"/>
            </a:pPr>
            <a:r>
              <a:rPr lang="en-US" sz="2800" dirty="0"/>
              <a:t>Life of the Prophet Mohammed (Hadith Sunna)</a:t>
            </a:r>
          </a:p>
          <a:p>
            <a:pPr lvl="2" algn="just">
              <a:buFont typeface="Wingdings" panose="05000000000000000000" pitchFamily="2" charset="2"/>
              <a:buChar char="Ø"/>
            </a:pPr>
            <a:r>
              <a:rPr lang="en-US" sz="2800" dirty="0"/>
              <a:t>Qiyas</a:t>
            </a:r>
          </a:p>
          <a:p>
            <a:pPr lvl="2" algn="just">
              <a:buFont typeface="Wingdings" panose="05000000000000000000" pitchFamily="2" charset="2"/>
              <a:buChar char="Ø"/>
            </a:pPr>
            <a:r>
              <a:rPr lang="en-US" sz="2800" dirty="0" err="1"/>
              <a:t>Ijmah</a:t>
            </a:r>
            <a:endParaRPr lang="en-US" sz="2800" dirty="0"/>
          </a:p>
          <a:p>
            <a:pPr lvl="2" algn="just">
              <a:buFont typeface="Wingdings" panose="05000000000000000000" pitchFamily="2" charset="2"/>
              <a:buChar char="Ø"/>
            </a:pPr>
            <a:r>
              <a:rPr lang="en-US" sz="2800" dirty="0"/>
              <a:t>Pillars of Islam</a:t>
            </a:r>
          </a:p>
          <a:p>
            <a:pPr lvl="2" algn="just">
              <a:buFont typeface="Wingdings" panose="05000000000000000000" pitchFamily="2" charset="2"/>
              <a:buChar char="Ø"/>
            </a:pPr>
            <a:r>
              <a:rPr lang="en-US" sz="2800" dirty="0"/>
              <a:t>Judgment day</a:t>
            </a:r>
          </a:p>
          <a:p>
            <a:pPr lvl="2" algn="just">
              <a:buFont typeface="Wingdings" panose="05000000000000000000" pitchFamily="2" charset="2"/>
              <a:buChar char="Ø"/>
            </a:pPr>
            <a:r>
              <a:rPr lang="en-US" sz="2800" dirty="0"/>
              <a:t>Religious songs/sayings</a:t>
            </a:r>
          </a:p>
          <a:p>
            <a:pPr lvl="2" algn="just">
              <a:buFont typeface="Wingdings" panose="05000000000000000000" pitchFamily="2" charset="2"/>
              <a:buChar char="Ø"/>
            </a:pPr>
            <a:r>
              <a:rPr lang="en-US" sz="2800" dirty="0"/>
              <a:t>Religious books</a:t>
            </a:r>
          </a:p>
          <a:p>
            <a:pPr lvl="2" algn="just">
              <a:buFont typeface="Wingdings" panose="05000000000000000000" pitchFamily="2" charset="2"/>
              <a:buChar char="Ø"/>
            </a:pPr>
            <a:r>
              <a:rPr lang="en-US" sz="2800" dirty="0"/>
              <a:t>Prayers </a:t>
            </a:r>
          </a:p>
          <a:p>
            <a:pPr marL="0" indent="0" algn="ctr">
              <a:buNone/>
            </a:pPr>
            <a:endParaRPr lang="en-US" b="1" dirty="0"/>
          </a:p>
          <a:p>
            <a:pPr marL="0" indent="0" algn="ctr">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85189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9B99D-906C-4EA0-B821-3CB19830F77F}"/>
              </a:ext>
            </a:extLst>
          </p:cNvPr>
          <p:cNvSpPr>
            <a:spLocks noGrp="1"/>
          </p:cNvSpPr>
          <p:nvPr>
            <p:ph type="title"/>
          </p:nvPr>
        </p:nvSpPr>
        <p:spPr>
          <a:xfrm>
            <a:off x="838200" y="132522"/>
            <a:ext cx="10515600" cy="548515"/>
          </a:xfrm>
        </p:spPr>
        <p:txBody>
          <a:bodyPr>
            <a:noAutofit/>
          </a:bodyPr>
          <a:lstStyle/>
          <a:p>
            <a:pPr algn="ctr"/>
            <a:br>
              <a:rPr lang="en-US" sz="3200" b="1" dirty="0"/>
            </a:br>
            <a:r>
              <a:rPr lang="en-US" sz="3200" b="1" dirty="0">
                <a:latin typeface="Times New Roman" panose="02020603050405020304" pitchFamily="18" charset="0"/>
                <a:cs typeface="Times New Roman" panose="02020603050405020304" pitchFamily="18" charset="0"/>
              </a:rPr>
              <a:t>SOURCES OF MORALITY IN ISLAM</a:t>
            </a:r>
            <a:br>
              <a:rPr lang="en-US" sz="3200" b="1" dirty="0"/>
            </a:br>
            <a:endParaRPr lang="en-US" sz="3200" dirty="0"/>
          </a:p>
        </p:txBody>
      </p:sp>
      <p:sp>
        <p:nvSpPr>
          <p:cNvPr id="3" name="Content Placeholder 2">
            <a:extLst>
              <a:ext uri="{FF2B5EF4-FFF2-40B4-BE49-F238E27FC236}">
                <a16:creationId xmlns:a16="http://schemas.microsoft.com/office/drawing/2014/main" id="{8699DE63-3580-429D-B96B-9FD8FDCC0861}"/>
              </a:ext>
            </a:extLst>
          </p:cNvPr>
          <p:cNvSpPr>
            <a:spLocks noGrp="1"/>
          </p:cNvSpPr>
          <p:nvPr>
            <p:ph idx="1"/>
          </p:nvPr>
        </p:nvSpPr>
        <p:spPr>
          <a:xfrm>
            <a:off x="0" y="681036"/>
            <a:ext cx="12192000" cy="6176963"/>
          </a:xfrm>
        </p:spPr>
        <p:txBody>
          <a:bodyPr>
            <a:normAutofit/>
          </a:bodyPr>
          <a:lstStyle/>
          <a:p>
            <a:endParaRPr lang="en-US" sz="2400" b="1"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The Sharia</a:t>
            </a:r>
            <a:r>
              <a:rPr lang="en-US" dirty="0">
                <a:latin typeface="Times New Roman" panose="02020603050405020304" pitchFamily="18" charset="0"/>
                <a:cs typeface="Times New Roman" panose="02020603050405020304" pitchFamily="18" charset="0"/>
              </a:rPr>
              <a:t>, literally means the well-worn path made by camels, leading to the watering place. Thus Sharia is in effect the path or pattern which Muslims follow in their lives.</a:t>
            </a:r>
          </a:p>
          <a:p>
            <a:pPr marL="0" indent="0">
              <a:buNone/>
            </a:pPr>
            <a:endParaRPr lang="en-US"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The Pillars of Islam: </a:t>
            </a:r>
            <a:r>
              <a:rPr lang="en-US" dirty="0">
                <a:latin typeface="Times New Roman" panose="02020603050405020304" pitchFamily="18" charset="0"/>
                <a:cs typeface="Times New Roman" panose="02020603050405020304" pitchFamily="18" charset="0"/>
              </a:rPr>
              <a:t>it is the guidelines for all Muslims to follow. They are:</a:t>
            </a:r>
          </a:p>
          <a:p>
            <a:pPr lvl="2">
              <a:buFont typeface="Wingdings" panose="05000000000000000000" pitchFamily="2" charset="2"/>
              <a:buChar char="ü"/>
            </a:pPr>
            <a:r>
              <a:rPr lang="en-US" sz="2800" dirty="0" err="1">
                <a:latin typeface="Times New Roman" panose="02020603050405020304" pitchFamily="18" charset="0"/>
                <a:cs typeface="Times New Roman" panose="02020603050405020304" pitchFamily="18" charset="0"/>
              </a:rPr>
              <a:t>Kalimatu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Ishahada</a:t>
            </a:r>
            <a:r>
              <a:rPr lang="en-US" sz="2800" dirty="0">
                <a:latin typeface="Times New Roman" panose="02020603050405020304" pitchFamily="18" charset="0"/>
                <a:cs typeface="Times New Roman" panose="02020603050405020304" pitchFamily="18" charset="0"/>
              </a:rPr>
              <a:t> (Declaration of faith)</a:t>
            </a:r>
          </a:p>
          <a:p>
            <a:pPr lvl="2">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Salat (Prescribed Prayers)</a:t>
            </a:r>
          </a:p>
          <a:p>
            <a:pPr lvl="2">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Zakat (Almsgiving)</a:t>
            </a:r>
          </a:p>
          <a:p>
            <a:pPr lvl="2">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Sawm (Ramadan Fast</a:t>
            </a:r>
          </a:p>
          <a:p>
            <a:pPr lvl="2">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Haji (Holy journey)</a:t>
            </a:r>
          </a:p>
          <a:p>
            <a:pPr marL="457200" lvl="1" indent="0">
              <a:buNone/>
            </a:pPr>
            <a:endParaRPr lang="en-US" sz="2000" dirty="0">
              <a:latin typeface="Times New Roman" panose="02020603050405020304" pitchFamily="18" charset="0"/>
              <a:cs typeface="Times New Roman" panose="02020603050405020304" pitchFamily="18" charset="0"/>
            </a:endParaRPr>
          </a:p>
          <a:p>
            <a:pPr marL="0" indent="0" algn="ctr">
              <a:buNone/>
            </a:pPr>
            <a:endParaRPr lang="en-US" sz="2400" dirty="0">
              <a:latin typeface="Times New Roman" panose="02020603050405020304" pitchFamily="18" charset="0"/>
              <a:cs typeface="Times New Roman" panose="02020603050405020304" pitchFamily="18" charset="0"/>
            </a:endParaRPr>
          </a:p>
          <a:p>
            <a:pPr marL="0" indent="0" algn="ctr">
              <a:buNone/>
            </a:pPr>
            <a:endParaRPr lang="en-US" sz="2400" dirty="0">
              <a:latin typeface="Times New Roman" panose="02020603050405020304" pitchFamily="18" charset="0"/>
              <a:cs typeface="Times New Roman" panose="02020603050405020304" pitchFamily="18" charset="0"/>
            </a:endParaRPr>
          </a:p>
          <a:p>
            <a:pPr marL="0" indent="0" algn="ctr">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73098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9CB81-7594-458F-84B8-5CF047D9A484}"/>
              </a:ext>
            </a:extLst>
          </p:cNvPr>
          <p:cNvSpPr>
            <a:spLocks noGrp="1"/>
          </p:cNvSpPr>
          <p:nvPr>
            <p:ph type="title"/>
          </p:nvPr>
        </p:nvSpPr>
        <p:spPr>
          <a:xfrm>
            <a:off x="0" y="106018"/>
            <a:ext cx="12191999" cy="575019"/>
          </a:xfrm>
        </p:spPr>
        <p:txBody>
          <a:bodyPr>
            <a:normAutofit fontScale="90000"/>
          </a:bodyPr>
          <a:lstStyle/>
          <a:p>
            <a:pPr algn="ctr"/>
            <a:br>
              <a:rPr lang="en-US" sz="2800" b="1" dirty="0">
                <a:latin typeface="Times New Roman" panose="02020603050405020304" pitchFamily="18" charset="0"/>
                <a:cs typeface="Times New Roman" panose="02020603050405020304" pitchFamily="18" charset="0"/>
              </a:rPr>
            </a:br>
            <a:r>
              <a:rPr lang="en-US" sz="2800" b="1" dirty="0">
                <a:latin typeface="Times New Roman" panose="02020603050405020304" pitchFamily="18" charset="0"/>
                <a:cs typeface="Times New Roman" panose="02020603050405020304" pitchFamily="18" charset="0"/>
              </a:rPr>
              <a:t>SOURCES OF MORALITY IN AFRICAN TRADITIONAL RELIGION</a:t>
            </a:r>
            <a:br>
              <a:rPr lang="en-US" sz="2800" b="1" dirty="0">
                <a:latin typeface="Times New Roman" panose="02020603050405020304" pitchFamily="18" charset="0"/>
                <a:cs typeface="Times New Roman" panose="02020603050405020304" pitchFamily="18" charset="0"/>
              </a:rPr>
            </a:br>
            <a:endParaRPr lang="en-US" sz="2800" dirty="0"/>
          </a:p>
        </p:txBody>
      </p:sp>
      <p:sp>
        <p:nvSpPr>
          <p:cNvPr id="3" name="Content Placeholder 2">
            <a:extLst>
              <a:ext uri="{FF2B5EF4-FFF2-40B4-BE49-F238E27FC236}">
                <a16:creationId xmlns:a16="http://schemas.microsoft.com/office/drawing/2014/main" id="{9A7F478F-C7B7-4D80-A0F9-33C2A89179F5}"/>
              </a:ext>
            </a:extLst>
          </p:cNvPr>
          <p:cNvSpPr>
            <a:spLocks noGrp="1"/>
          </p:cNvSpPr>
          <p:nvPr>
            <p:ph idx="1"/>
          </p:nvPr>
        </p:nvSpPr>
        <p:spPr>
          <a:xfrm>
            <a:off x="0" y="681036"/>
            <a:ext cx="12191998" cy="6176963"/>
          </a:xfrm>
        </p:spPr>
        <p:txBody>
          <a:bodyPr>
            <a:normAutofit fontScale="92500" lnSpcReduction="10000"/>
          </a:bodyPr>
          <a:lstStyle/>
          <a:p>
            <a:pPr algn="just"/>
            <a:r>
              <a:rPr lang="en-US" sz="2400" dirty="0">
                <a:latin typeface="Times New Roman" panose="02020603050405020304" pitchFamily="18" charset="0"/>
                <a:cs typeface="Times New Roman" panose="02020603050405020304" pitchFamily="18" charset="0"/>
              </a:rPr>
              <a:t>African Traditional Religion has no literary inheritance and no written scriptures. Their religious beliefs are however revealed through oral sources such as</a:t>
            </a:r>
          </a:p>
          <a:p>
            <a:pPr lvl="2" algn="just">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Proverbs</a:t>
            </a:r>
          </a:p>
          <a:p>
            <a:pPr lvl="2" algn="just">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Taboo</a:t>
            </a:r>
          </a:p>
          <a:p>
            <a:pPr lvl="2" algn="just">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Myths</a:t>
            </a:r>
          </a:p>
          <a:p>
            <a:pPr algn="just"/>
            <a:r>
              <a:rPr lang="en-US" sz="2400" dirty="0">
                <a:latin typeface="Times New Roman" panose="02020603050405020304" pitchFamily="18" charset="0"/>
                <a:cs typeface="Times New Roman" panose="02020603050405020304" pitchFamily="18" charset="0"/>
              </a:rPr>
              <a:t>ATR is a name given to the original religion practice by the indigenous people in Africa. The sources of morality in ATR includes the following:</a:t>
            </a:r>
          </a:p>
          <a:p>
            <a:pPr lvl="2" algn="just">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Belief in the Supreme Being</a:t>
            </a:r>
          </a:p>
          <a:p>
            <a:pPr lvl="2" algn="just">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Belief in lesser gods (Deities and Divinities</a:t>
            </a:r>
          </a:p>
          <a:p>
            <a:pPr lvl="2" algn="just">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Belief in Ancestors</a:t>
            </a:r>
          </a:p>
          <a:p>
            <a:pPr lvl="2" algn="just">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Taboos</a:t>
            </a:r>
          </a:p>
          <a:p>
            <a:pPr lvl="2" algn="just">
              <a:buFont typeface="Wingdings" panose="05000000000000000000" pitchFamily="2" charset="2"/>
              <a:buChar char="ü"/>
            </a:pPr>
            <a:r>
              <a:rPr lang="en-US" sz="2400">
                <a:latin typeface="Times New Roman" panose="02020603050405020304" pitchFamily="18" charset="0"/>
                <a:cs typeface="Times New Roman" panose="02020603050405020304" pitchFamily="18" charset="0"/>
              </a:rPr>
              <a:t>Belief in Traditional </a:t>
            </a:r>
            <a:r>
              <a:rPr lang="en-US" sz="2400" dirty="0">
                <a:latin typeface="Times New Roman" panose="02020603050405020304" pitchFamily="18" charset="0"/>
                <a:cs typeface="Times New Roman" panose="02020603050405020304" pitchFamily="18" charset="0"/>
              </a:rPr>
              <a:t>Songs</a:t>
            </a:r>
          </a:p>
          <a:p>
            <a:pPr lvl="2" algn="just">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Everyday Sayings</a:t>
            </a:r>
          </a:p>
          <a:p>
            <a:pPr lvl="2" algn="just">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Traditional Myths</a:t>
            </a:r>
          </a:p>
          <a:p>
            <a:pPr lvl="2" algn="just">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Traditional Proverbs</a:t>
            </a:r>
          </a:p>
          <a:p>
            <a:pPr lvl="2" algn="just">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Traditional Arts, Crafts and Symbols</a:t>
            </a:r>
          </a:p>
          <a:p>
            <a:pPr lvl="2" algn="just">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Totems</a:t>
            </a:r>
          </a:p>
          <a:p>
            <a:pPr lvl="2" algn="just">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Belief in Libation/Prayer</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41839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696D9-C2B2-4E87-97B4-ECF68F86F17B}"/>
              </a:ext>
            </a:extLst>
          </p:cNvPr>
          <p:cNvSpPr>
            <a:spLocks noGrp="1"/>
          </p:cNvSpPr>
          <p:nvPr>
            <p:ph type="title"/>
          </p:nvPr>
        </p:nvSpPr>
        <p:spPr>
          <a:xfrm>
            <a:off x="1249018" y="419651"/>
            <a:ext cx="10515600" cy="522771"/>
          </a:xfrm>
        </p:spPr>
        <p:txBody>
          <a:bodyPr>
            <a:noAutofit/>
          </a:bodyPr>
          <a:lstStyle/>
          <a:p>
            <a:pPr algn="ctr"/>
            <a:r>
              <a:rPr lang="en-US" sz="2800" b="1" dirty="0">
                <a:latin typeface="Times New Roman" panose="02020603050405020304" pitchFamily="18" charset="0"/>
                <a:cs typeface="Times New Roman" panose="02020603050405020304" pitchFamily="18" charset="0"/>
              </a:rPr>
              <a:t>NON-RELIGIOUS SOURCES OF MORALITY</a:t>
            </a:r>
          </a:p>
        </p:txBody>
      </p:sp>
      <p:sp>
        <p:nvSpPr>
          <p:cNvPr id="3" name="Content Placeholder 2">
            <a:extLst>
              <a:ext uri="{FF2B5EF4-FFF2-40B4-BE49-F238E27FC236}">
                <a16:creationId xmlns:a16="http://schemas.microsoft.com/office/drawing/2014/main" id="{3179DB9C-9CB5-4B6D-8828-2199AD37E28C}"/>
              </a:ext>
            </a:extLst>
          </p:cNvPr>
          <p:cNvSpPr>
            <a:spLocks noGrp="1"/>
          </p:cNvSpPr>
          <p:nvPr>
            <p:ph idx="1"/>
          </p:nvPr>
        </p:nvSpPr>
        <p:spPr>
          <a:xfrm>
            <a:off x="838200" y="887896"/>
            <a:ext cx="10515600" cy="5289067"/>
          </a:xfrm>
        </p:spPr>
        <p:txBody>
          <a:bodyPr>
            <a:normAutofit/>
          </a:bodyPr>
          <a:lstStyle/>
          <a:p>
            <a:pPr lvl="5">
              <a:lnSpc>
                <a:spcPct val="150000"/>
              </a:lnSpc>
            </a:pPr>
            <a:r>
              <a:rPr lang="en-US" sz="3600" dirty="0">
                <a:latin typeface="Times New Roman" panose="02020603050405020304" pitchFamily="18" charset="0"/>
                <a:cs typeface="Times New Roman" panose="02020603050405020304" pitchFamily="18" charset="0"/>
              </a:rPr>
              <a:t>The National constitution</a:t>
            </a:r>
          </a:p>
          <a:p>
            <a:pPr lvl="5">
              <a:lnSpc>
                <a:spcPct val="150000"/>
              </a:lnSpc>
            </a:pPr>
            <a:r>
              <a:rPr lang="en-US" sz="3600" dirty="0">
                <a:latin typeface="Times New Roman" panose="02020603050405020304" pitchFamily="18" charset="0"/>
                <a:cs typeface="Times New Roman" panose="02020603050405020304" pitchFamily="18" charset="0"/>
              </a:rPr>
              <a:t>By-Law</a:t>
            </a:r>
          </a:p>
          <a:p>
            <a:pPr lvl="5">
              <a:lnSpc>
                <a:spcPct val="150000"/>
              </a:lnSpc>
            </a:pPr>
            <a:r>
              <a:rPr lang="en-US" sz="3600" dirty="0">
                <a:latin typeface="Times New Roman" panose="02020603050405020304" pitchFamily="18" charset="0"/>
                <a:cs typeface="Times New Roman" panose="02020603050405020304" pitchFamily="18" charset="0"/>
              </a:rPr>
              <a:t>The Human Conscience</a:t>
            </a:r>
          </a:p>
          <a:p>
            <a:pPr lvl="5">
              <a:lnSpc>
                <a:spcPct val="150000"/>
              </a:lnSpc>
            </a:pPr>
            <a:r>
              <a:rPr lang="en-US" sz="3600" dirty="0">
                <a:latin typeface="Times New Roman" panose="02020603050405020304" pitchFamily="18" charset="0"/>
                <a:cs typeface="Times New Roman" panose="02020603050405020304" pitchFamily="18" charset="0"/>
              </a:rPr>
              <a:t>The Home Environment</a:t>
            </a:r>
          </a:p>
          <a:p>
            <a:pPr lvl="5">
              <a:lnSpc>
                <a:spcPct val="150000"/>
              </a:lnSpc>
            </a:pPr>
            <a:r>
              <a:rPr lang="en-US" sz="3600" dirty="0">
                <a:latin typeface="Times New Roman" panose="02020603050405020304" pitchFamily="18" charset="0"/>
                <a:cs typeface="Times New Roman" panose="02020603050405020304" pitchFamily="18" charset="0"/>
              </a:rPr>
              <a:t>The School Environment</a:t>
            </a:r>
          </a:p>
          <a:p>
            <a:pPr lvl="5">
              <a:lnSpc>
                <a:spcPct val="150000"/>
              </a:lnSpc>
            </a:pPr>
            <a:r>
              <a:rPr lang="en-US" sz="3600" dirty="0">
                <a:latin typeface="Times New Roman" panose="02020603050405020304" pitchFamily="18" charset="0"/>
                <a:cs typeface="Times New Roman" panose="02020603050405020304" pitchFamily="18" charset="0"/>
              </a:rPr>
              <a:t>The Mass Media</a:t>
            </a:r>
          </a:p>
        </p:txBody>
      </p:sp>
    </p:spTree>
    <p:extLst>
      <p:ext uri="{BB962C8B-B14F-4D97-AF65-F5344CB8AC3E}">
        <p14:creationId xmlns:p14="http://schemas.microsoft.com/office/powerpoint/2010/main" val="40634459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859775-D073-4FC6-9998-3639C2FF4139}"/>
              </a:ext>
            </a:extLst>
          </p:cNvPr>
          <p:cNvSpPr>
            <a:spLocks noGrp="1"/>
          </p:cNvSpPr>
          <p:nvPr>
            <p:ph type="title"/>
          </p:nvPr>
        </p:nvSpPr>
        <p:spPr>
          <a:xfrm>
            <a:off x="838200" y="365125"/>
            <a:ext cx="10515600" cy="1158875"/>
          </a:xfrm>
        </p:spPr>
        <p:txBody>
          <a:bodyPr>
            <a:noAutofit/>
          </a:bodyPr>
          <a:lstStyle/>
          <a:p>
            <a:pPr algn="ctr"/>
            <a:r>
              <a:rPr lang="en-US" sz="2800" b="1" dirty="0">
                <a:latin typeface="Times New Roman" panose="02020603050405020304" pitchFamily="18" charset="0"/>
                <a:cs typeface="Times New Roman" panose="02020603050405020304" pitchFamily="18" charset="0"/>
              </a:rPr>
              <a:t>UNIT THREE</a:t>
            </a:r>
            <a:br>
              <a:rPr lang="en-US" sz="2800" b="1" dirty="0">
                <a:latin typeface="Times New Roman" panose="02020603050405020304" pitchFamily="18" charset="0"/>
                <a:cs typeface="Times New Roman" panose="02020603050405020304" pitchFamily="18" charset="0"/>
              </a:rPr>
            </a:br>
            <a:r>
              <a:rPr lang="en-US" sz="2800" b="1" dirty="0">
                <a:latin typeface="Times New Roman" panose="02020603050405020304" pitchFamily="18" charset="0"/>
                <a:cs typeface="Times New Roman" panose="02020603050405020304" pitchFamily="18" charset="0"/>
              </a:rPr>
              <a:t>PHILOSOPHICAL FOUNDATIONS OF RELIGIOUS EDUCATION</a:t>
            </a:r>
          </a:p>
        </p:txBody>
      </p:sp>
      <p:sp>
        <p:nvSpPr>
          <p:cNvPr id="3" name="Content Placeholder 2">
            <a:extLst>
              <a:ext uri="{FF2B5EF4-FFF2-40B4-BE49-F238E27FC236}">
                <a16:creationId xmlns:a16="http://schemas.microsoft.com/office/drawing/2014/main" id="{DF7C88E9-048E-41CF-991F-325302ABB8C5}"/>
              </a:ext>
            </a:extLst>
          </p:cNvPr>
          <p:cNvSpPr>
            <a:spLocks noGrp="1"/>
          </p:cNvSpPr>
          <p:nvPr>
            <p:ph idx="1"/>
          </p:nvPr>
        </p:nvSpPr>
        <p:spPr>
          <a:xfrm>
            <a:off x="838200" y="1152938"/>
            <a:ext cx="10515600" cy="5552662"/>
          </a:xfrm>
        </p:spPr>
        <p:txBody>
          <a:bodyPr>
            <a:normAutofit/>
          </a:bodyPr>
          <a:lstStyle/>
          <a:p>
            <a:pPr marL="0" indent="0" algn="ctr">
              <a:buNone/>
            </a:pPr>
            <a:endParaRPr lang="en-US" sz="2400" b="1" dirty="0">
              <a:latin typeface="Times New Roman" panose="02020603050405020304" pitchFamily="18" charset="0"/>
              <a:cs typeface="Times New Roman" panose="02020603050405020304" pitchFamily="18" charset="0"/>
            </a:endParaRPr>
          </a:p>
          <a:p>
            <a:pPr marL="0" indent="0" algn="ctr">
              <a:buNone/>
            </a:pPr>
            <a:r>
              <a:rPr lang="en-US" sz="3200" u="sng" dirty="0">
                <a:latin typeface="Times New Roman" panose="02020603050405020304" pitchFamily="18" charset="0"/>
                <a:cs typeface="Times New Roman" panose="02020603050405020304" pitchFamily="18" charset="0"/>
              </a:rPr>
              <a:t>GROUP PRESENTATION</a:t>
            </a:r>
          </a:p>
          <a:p>
            <a:pPr marL="1828800" lvl="4" indent="0">
              <a:buNone/>
            </a:pPr>
            <a:endParaRPr lang="en-US" sz="3600" dirty="0">
              <a:latin typeface="Times New Roman" panose="02020603050405020304" pitchFamily="18" charset="0"/>
              <a:cs typeface="Times New Roman" panose="02020603050405020304" pitchFamily="18" charset="0"/>
            </a:endParaRPr>
          </a:p>
          <a:p>
            <a:pPr marL="1828800" lvl="4" indent="0">
              <a:buNone/>
            </a:pPr>
            <a:r>
              <a:rPr lang="en-US" sz="3600" dirty="0">
                <a:latin typeface="Times New Roman" panose="02020603050405020304" pitchFamily="18" charset="0"/>
                <a:cs typeface="Times New Roman" panose="02020603050405020304" pitchFamily="18" charset="0"/>
              </a:rPr>
              <a:t>GROUP 1: - EXCLUSIVISM</a:t>
            </a:r>
          </a:p>
          <a:p>
            <a:pPr marL="1828800" lvl="4" indent="0">
              <a:buNone/>
            </a:pPr>
            <a:endParaRPr lang="en-US" sz="3600" dirty="0">
              <a:latin typeface="Times New Roman" panose="02020603050405020304" pitchFamily="18" charset="0"/>
              <a:cs typeface="Times New Roman" panose="02020603050405020304" pitchFamily="18" charset="0"/>
            </a:endParaRPr>
          </a:p>
          <a:p>
            <a:pPr marL="1828800" lvl="4" indent="0">
              <a:buNone/>
            </a:pPr>
            <a:r>
              <a:rPr lang="en-US" sz="3600" dirty="0">
                <a:latin typeface="Times New Roman" panose="02020603050405020304" pitchFamily="18" charset="0"/>
                <a:cs typeface="Times New Roman" panose="02020603050405020304" pitchFamily="18" charset="0"/>
              </a:rPr>
              <a:t>GROUP 2: - INCLUSIVISM</a:t>
            </a:r>
          </a:p>
          <a:p>
            <a:pPr marL="1828800" lvl="4" indent="0">
              <a:buNone/>
            </a:pPr>
            <a:endParaRPr lang="en-US" sz="3600" dirty="0">
              <a:latin typeface="Times New Roman" panose="02020603050405020304" pitchFamily="18" charset="0"/>
              <a:cs typeface="Times New Roman" panose="02020603050405020304" pitchFamily="18" charset="0"/>
            </a:endParaRPr>
          </a:p>
          <a:p>
            <a:pPr marL="1828800" lvl="4" indent="0">
              <a:buNone/>
            </a:pPr>
            <a:r>
              <a:rPr lang="en-US" sz="3600" dirty="0">
                <a:latin typeface="Times New Roman" panose="02020603050405020304" pitchFamily="18" charset="0"/>
                <a:cs typeface="Times New Roman" panose="02020603050405020304" pitchFamily="18" charset="0"/>
              </a:rPr>
              <a:t>GROUP 3: - RELATIVISM</a:t>
            </a:r>
          </a:p>
          <a:p>
            <a:pPr marL="1828800" lvl="4" indent="0">
              <a:buNone/>
            </a:pPr>
            <a:endParaRPr lang="en-US" sz="3600" dirty="0">
              <a:latin typeface="Times New Roman" panose="02020603050405020304" pitchFamily="18" charset="0"/>
              <a:cs typeface="Times New Roman" panose="02020603050405020304" pitchFamily="18" charset="0"/>
            </a:endParaRPr>
          </a:p>
          <a:p>
            <a:pPr marL="1828800" lvl="4" indent="0">
              <a:buNone/>
            </a:pPr>
            <a:r>
              <a:rPr lang="en-US" sz="3600" dirty="0">
                <a:latin typeface="Times New Roman" panose="02020603050405020304" pitchFamily="18" charset="0"/>
                <a:cs typeface="Times New Roman" panose="02020603050405020304" pitchFamily="18" charset="0"/>
              </a:rPr>
              <a:t>GROUP 4: - PLURALISM</a:t>
            </a:r>
          </a:p>
        </p:txBody>
      </p:sp>
    </p:spTree>
    <p:extLst>
      <p:ext uri="{BB962C8B-B14F-4D97-AF65-F5344CB8AC3E}">
        <p14:creationId xmlns:p14="http://schemas.microsoft.com/office/powerpoint/2010/main" val="22884003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14F8B-C143-4168-9800-6D269058EF62}"/>
              </a:ext>
            </a:extLst>
          </p:cNvPr>
          <p:cNvSpPr>
            <a:spLocks noGrp="1"/>
          </p:cNvSpPr>
          <p:nvPr>
            <p:ph type="title"/>
          </p:nvPr>
        </p:nvSpPr>
        <p:spPr>
          <a:xfrm>
            <a:off x="838200" y="365126"/>
            <a:ext cx="10515600" cy="1052858"/>
          </a:xfrm>
        </p:spPr>
        <p:txBody>
          <a:bodyPr>
            <a:noAutofit/>
          </a:bodyPr>
          <a:lstStyle/>
          <a:p>
            <a:pPr algn="ctr"/>
            <a:r>
              <a:rPr lang="en-US" sz="2400" b="1" dirty="0">
                <a:latin typeface="Times New Roman" panose="02020603050405020304" pitchFamily="18" charset="0"/>
                <a:cs typeface="Times New Roman" panose="02020603050405020304" pitchFamily="18" charset="0"/>
              </a:rPr>
              <a:t>UNIT FOUR</a:t>
            </a:r>
            <a:br>
              <a:rPr lang="en-US" sz="2400" b="1"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PSYCHOLOGICAL THEORIES OF RELIGIOUS DEVELOPMENT</a:t>
            </a:r>
            <a:endParaRPr lang="en-US" sz="2400" dirty="0"/>
          </a:p>
        </p:txBody>
      </p:sp>
      <p:sp>
        <p:nvSpPr>
          <p:cNvPr id="3" name="Content Placeholder 2">
            <a:extLst>
              <a:ext uri="{FF2B5EF4-FFF2-40B4-BE49-F238E27FC236}">
                <a16:creationId xmlns:a16="http://schemas.microsoft.com/office/drawing/2014/main" id="{BB18E024-BB1E-4DB5-913D-250D4C02FDF2}"/>
              </a:ext>
            </a:extLst>
          </p:cNvPr>
          <p:cNvSpPr>
            <a:spLocks noGrp="1"/>
          </p:cNvSpPr>
          <p:nvPr>
            <p:ph idx="1"/>
          </p:nvPr>
        </p:nvSpPr>
        <p:spPr>
          <a:xfrm>
            <a:off x="106017" y="1825624"/>
            <a:ext cx="11940209" cy="5032375"/>
          </a:xfrm>
        </p:spPr>
        <p:txBody>
          <a:bodyPr/>
          <a:lstStyle/>
          <a:p>
            <a:pPr marL="0" indent="0" algn="ctr">
              <a:buNone/>
            </a:pPr>
            <a:endParaRPr lang="en-US" u="sng" dirty="0">
              <a:latin typeface="Times New Roman" panose="02020603050405020304" pitchFamily="18" charset="0"/>
              <a:cs typeface="Times New Roman" panose="02020603050405020304" pitchFamily="18" charset="0"/>
            </a:endParaRPr>
          </a:p>
          <a:p>
            <a:pPr marL="0" indent="0" algn="ctr">
              <a:buNone/>
            </a:pPr>
            <a:r>
              <a:rPr lang="en-US" u="sng" dirty="0">
                <a:latin typeface="Times New Roman" panose="02020603050405020304" pitchFamily="18" charset="0"/>
                <a:cs typeface="Times New Roman" panose="02020603050405020304" pitchFamily="18" charset="0"/>
              </a:rPr>
              <a:t>GROUP PRESENTATION</a:t>
            </a:r>
          </a:p>
          <a:p>
            <a:pPr marL="0" indent="0" algn="ctr">
              <a:buNone/>
            </a:pPr>
            <a:endParaRPr lang="en-US" dirty="0"/>
          </a:p>
          <a:p>
            <a:pPr marL="0" indent="0">
              <a:buNone/>
            </a:pPr>
            <a:endParaRPr lang="en-US" dirty="0"/>
          </a:p>
          <a:p>
            <a:pPr marL="914400" lvl="2" indent="0" algn="just">
              <a:buNone/>
            </a:pPr>
            <a:r>
              <a:rPr lang="en-US" sz="2800" dirty="0"/>
              <a:t>GROUP 5: - RICHARD ACKLAND (WE TEACH THEM WRONG)</a:t>
            </a:r>
          </a:p>
          <a:p>
            <a:pPr marL="914400" lvl="2" indent="0" algn="just">
              <a:buNone/>
            </a:pPr>
            <a:endParaRPr lang="en-US" sz="2800" dirty="0"/>
          </a:p>
          <a:p>
            <a:pPr marL="914400" lvl="2" indent="0" algn="just">
              <a:buNone/>
            </a:pPr>
            <a:r>
              <a:rPr lang="en-US" sz="2800" dirty="0"/>
              <a:t>GROUP 6: - ROLAND GOLDMAN (RELIGIOUS THINKING FROM CHILDHOOD TO ADOLESCENCE</a:t>
            </a:r>
          </a:p>
        </p:txBody>
      </p:sp>
    </p:spTree>
    <p:extLst>
      <p:ext uri="{BB962C8B-B14F-4D97-AF65-F5344CB8AC3E}">
        <p14:creationId xmlns:p14="http://schemas.microsoft.com/office/powerpoint/2010/main" val="8053254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3398A-00F2-405E-8E6C-2A605B6625B5}"/>
              </a:ext>
            </a:extLst>
          </p:cNvPr>
          <p:cNvSpPr>
            <a:spLocks noGrp="1"/>
          </p:cNvSpPr>
          <p:nvPr>
            <p:ph type="title"/>
          </p:nvPr>
        </p:nvSpPr>
        <p:spPr>
          <a:xfrm>
            <a:off x="838200" y="365126"/>
            <a:ext cx="10515600" cy="50951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F8CCA32-8D38-4B5A-8C36-0C64DBB3AAAE}"/>
              </a:ext>
            </a:extLst>
          </p:cNvPr>
          <p:cNvSpPr>
            <a:spLocks noGrp="1"/>
          </p:cNvSpPr>
          <p:nvPr>
            <p:ph idx="1"/>
          </p:nvPr>
        </p:nvSpPr>
        <p:spPr>
          <a:xfrm>
            <a:off x="838200" y="874644"/>
            <a:ext cx="10515600" cy="5302319"/>
          </a:xfrm>
        </p:spPr>
        <p:txBody>
          <a:bodyPr>
            <a:normAutofit/>
          </a:bodyPr>
          <a:lstStyle/>
          <a:p>
            <a:pPr marL="0" indent="0" algn="ctr">
              <a:buNone/>
            </a:pPr>
            <a:r>
              <a:rPr lang="en-US" sz="3200" b="1" dirty="0">
                <a:latin typeface="Times New Roman" panose="02020603050405020304" pitchFamily="18" charset="0"/>
                <a:cs typeface="Times New Roman" panose="02020603050405020304" pitchFamily="18" charset="0"/>
              </a:rPr>
              <a:t>HOME</a:t>
            </a:r>
          </a:p>
          <a:p>
            <a:pPr marL="0" indent="0" algn="just">
              <a:lnSpc>
                <a:spcPct val="150000"/>
              </a:lnSpc>
              <a:buNone/>
            </a:pPr>
            <a:r>
              <a:rPr lang="en-US" sz="2000" b="1" dirty="0">
                <a:latin typeface="Times New Roman" panose="02020603050405020304" pitchFamily="18" charset="0"/>
                <a:cs typeface="Times New Roman" panose="02020603050405020304" pitchFamily="18" charset="0"/>
              </a:rPr>
              <a:t>PARENTING:</a:t>
            </a:r>
            <a:r>
              <a:rPr lang="en-US" sz="2000" dirty="0">
                <a:latin typeface="Times New Roman" panose="02020603050405020304" pitchFamily="18" charset="0"/>
                <a:cs typeface="Times New Roman" panose="02020603050405020304" pitchFamily="18" charset="0"/>
              </a:rPr>
              <a:t> it is the process of caring for children. It is the term used to describe the activity of bringing up and looking after children. These children may be their biological children or adopted</a:t>
            </a:r>
          </a:p>
          <a:p>
            <a:pPr algn="just">
              <a:lnSpc>
                <a:spcPct val="150000"/>
              </a:lnSpc>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Presenting is both a process and a </a:t>
            </a:r>
            <a:r>
              <a:rPr lang="en-US" sz="2000" dirty="0" err="1">
                <a:latin typeface="Times New Roman" panose="02020603050405020304" pitchFamily="18" charset="0"/>
                <a:cs typeface="Times New Roman" panose="02020603050405020304" pitchFamily="18" charset="0"/>
              </a:rPr>
              <a:t>programme</a:t>
            </a:r>
            <a:r>
              <a:rPr lang="en-US" sz="2000" dirty="0">
                <a:latin typeface="Times New Roman" panose="02020603050405020304" pitchFamily="18" charset="0"/>
                <a:cs typeface="Times New Roman" panose="02020603050405020304" pitchFamily="18" charset="0"/>
              </a:rPr>
              <a:t>.</a:t>
            </a:r>
          </a:p>
          <a:p>
            <a:pPr algn="just">
              <a:lnSpc>
                <a:spcPct val="150000"/>
              </a:lnSpc>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Parents need to vary, learn, and acquire new skills to apply them in different situations</a:t>
            </a:r>
          </a:p>
          <a:p>
            <a:pPr algn="just">
              <a:lnSpc>
                <a:spcPct val="150000"/>
              </a:lnSpc>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There are two major types of parents namely: </a:t>
            </a:r>
            <a:r>
              <a:rPr lang="en-US" sz="2000" b="1" i="1" dirty="0">
                <a:latin typeface="Times New Roman" panose="02020603050405020304" pitchFamily="18" charset="0"/>
                <a:cs typeface="Times New Roman" panose="02020603050405020304" pitchFamily="18" charset="0"/>
              </a:rPr>
              <a:t>biological parents and social parents.</a:t>
            </a:r>
          </a:p>
          <a:p>
            <a:pPr algn="just">
              <a:lnSpc>
                <a:spcPct val="150000"/>
              </a:lnSpc>
              <a:buFont typeface="Wingdings" panose="05000000000000000000" pitchFamily="2" charset="2"/>
              <a:buChar char="§"/>
            </a:pPr>
            <a:r>
              <a:rPr lang="en-US" sz="2000" b="1" i="1" dirty="0">
                <a:latin typeface="Times New Roman" panose="02020603050405020304" pitchFamily="18" charset="0"/>
                <a:cs typeface="Times New Roman" panose="02020603050405020304" pitchFamily="18" charset="0"/>
              </a:rPr>
              <a:t>biological parents </a:t>
            </a:r>
            <a:r>
              <a:rPr lang="en-US" sz="2000" dirty="0">
                <a:latin typeface="Times New Roman" panose="02020603050405020304" pitchFamily="18" charset="0"/>
                <a:cs typeface="Times New Roman" panose="02020603050405020304" pitchFamily="18" charset="0"/>
              </a:rPr>
              <a:t>are those people who can and have produces children on their own</a:t>
            </a:r>
          </a:p>
          <a:p>
            <a:pPr algn="just">
              <a:lnSpc>
                <a:spcPct val="150000"/>
              </a:lnSpc>
              <a:buFont typeface="Wingdings" panose="05000000000000000000" pitchFamily="2" charset="2"/>
              <a:buChar char="§"/>
            </a:pPr>
            <a:r>
              <a:rPr lang="en-US" sz="2000" b="1" i="1" dirty="0">
                <a:latin typeface="Times New Roman" panose="02020603050405020304" pitchFamily="18" charset="0"/>
                <a:cs typeface="Times New Roman" panose="02020603050405020304" pitchFamily="18" charset="0"/>
              </a:rPr>
              <a:t>social parents </a:t>
            </a:r>
            <a:r>
              <a:rPr lang="en-US" sz="2000" dirty="0">
                <a:latin typeface="Times New Roman" panose="02020603050405020304" pitchFamily="18" charset="0"/>
                <a:cs typeface="Times New Roman" panose="02020603050405020304" pitchFamily="18" charset="0"/>
              </a:rPr>
              <a:t>are those who are not biological parents, but help in bringing up children</a:t>
            </a:r>
          </a:p>
          <a:p>
            <a:pPr algn="just">
              <a:lnSpc>
                <a:spcPct val="150000"/>
              </a:lnSpc>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There are two form of parents namely, </a:t>
            </a:r>
            <a:r>
              <a:rPr lang="en-US" sz="2000" b="1" i="1" dirty="0">
                <a:latin typeface="Times New Roman" panose="02020603050405020304" pitchFamily="18" charset="0"/>
                <a:cs typeface="Times New Roman" panose="02020603050405020304" pitchFamily="18" charset="0"/>
              </a:rPr>
              <a:t>parenting and parenthood</a:t>
            </a:r>
          </a:p>
          <a:p>
            <a:endParaRPr lang="en-US" sz="2000" dirty="0"/>
          </a:p>
        </p:txBody>
      </p:sp>
    </p:spTree>
    <p:extLst>
      <p:ext uri="{BB962C8B-B14F-4D97-AF65-F5344CB8AC3E}">
        <p14:creationId xmlns:p14="http://schemas.microsoft.com/office/powerpoint/2010/main" val="25457851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E66D6-36DD-49EB-A14A-81EE0A9BDC9F}"/>
              </a:ext>
            </a:extLst>
          </p:cNvPr>
          <p:cNvSpPr>
            <a:spLocks noGrp="1"/>
          </p:cNvSpPr>
          <p:nvPr>
            <p:ph type="title"/>
          </p:nvPr>
        </p:nvSpPr>
        <p:spPr>
          <a:xfrm>
            <a:off x="838200" y="365126"/>
            <a:ext cx="10515600" cy="315912"/>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D5C9B69-B238-411A-A965-22F456D9ACE1}"/>
              </a:ext>
            </a:extLst>
          </p:cNvPr>
          <p:cNvSpPr>
            <a:spLocks noGrp="1"/>
          </p:cNvSpPr>
          <p:nvPr>
            <p:ph idx="1"/>
          </p:nvPr>
        </p:nvSpPr>
        <p:spPr>
          <a:xfrm>
            <a:off x="838200" y="681038"/>
            <a:ext cx="10515600" cy="5495925"/>
          </a:xfrm>
        </p:spPr>
        <p:txBody>
          <a:bodyPr>
            <a:normAutofit lnSpcReduction="10000"/>
          </a:bodyPr>
          <a:lstStyle/>
          <a:p>
            <a:pPr marL="0" indent="0">
              <a:lnSpc>
                <a:spcPct val="150000"/>
              </a:lnSpc>
              <a:buNone/>
            </a:pPr>
            <a:r>
              <a:rPr lang="en-US" dirty="0">
                <a:latin typeface="Times New Roman" panose="02020603050405020304" pitchFamily="18" charset="0"/>
                <a:cs typeface="Times New Roman" panose="02020603050405020304" pitchFamily="18" charset="0"/>
              </a:rPr>
              <a:t>The difference between parenting and parenthood</a:t>
            </a:r>
          </a:p>
          <a:p>
            <a:pPr>
              <a:lnSpc>
                <a:spcPct val="150000"/>
              </a:lnSpc>
            </a:pPr>
            <a:r>
              <a:rPr lang="en-US" dirty="0">
                <a:latin typeface="Times New Roman" panose="02020603050405020304" pitchFamily="18" charset="0"/>
                <a:cs typeface="Times New Roman" panose="02020603050405020304" pitchFamily="18" charset="0"/>
              </a:rPr>
              <a:t>Parenthood is a  stage of being a parent (a mother or a father). Parenthood stops when one dies.</a:t>
            </a:r>
          </a:p>
          <a:p>
            <a:pPr>
              <a:lnSpc>
                <a:spcPct val="150000"/>
              </a:lnSpc>
            </a:pPr>
            <a:r>
              <a:rPr lang="en-US" dirty="0">
                <a:latin typeface="Times New Roman" panose="02020603050405020304" pitchFamily="18" charset="0"/>
                <a:cs typeface="Times New Roman" panose="02020603050405020304" pitchFamily="18" charset="0"/>
              </a:rPr>
              <a:t>Parenting is the process of bringing children up to be useful citizens in the family </a:t>
            </a:r>
            <a:r>
              <a:rPr lang="en-US" dirty="0" err="1">
                <a:latin typeface="Times New Roman" panose="02020603050405020304" pitchFamily="18" charset="0"/>
                <a:cs typeface="Times New Roman" panose="02020603050405020304" pitchFamily="18" charset="0"/>
              </a:rPr>
              <a:t>eg</a:t>
            </a:r>
            <a:r>
              <a:rPr lang="en-US" dirty="0">
                <a:latin typeface="Times New Roman" panose="02020603050405020304" pitchFamily="18" charset="0"/>
                <a:cs typeface="Times New Roman" panose="02020603050405020304" pitchFamily="18" charset="0"/>
              </a:rPr>
              <a:t>, people who work in the orphanage.</a:t>
            </a:r>
          </a:p>
          <a:p>
            <a:pPr>
              <a:lnSpc>
                <a:spcPct val="150000"/>
              </a:lnSpc>
            </a:pPr>
            <a:r>
              <a:rPr lang="en-US" dirty="0">
                <a:latin typeface="Times New Roman" panose="02020603050405020304" pitchFamily="18" charset="0"/>
                <a:cs typeface="Times New Roman" panose="02020603050405020304" pitchFamily="18" charset="0"/>
              </a:rPr>
              <a:t>Parents provide unconditional love, health, emotional, spiritual, social and educational needs, moral training, transmitting culture to children, protecting children from danger and leading children to their maker</a:t>
            </a:r>
          </a:p>
          <a:p>
            <a:endParaRPr lang="en-US" dirty="0"/>
          </a:p>
        </p:txBody>
      </p:sp>
    </p:spTree>
    <p:extLst>
      <p:ext uri="{BB962C8B-B14F-4D97-AF65-F5344CB8AC3E}">
        <p14:creationId xmlns:p14="http://schemas.microsoft.com/office/powerpoint/2010/main" val="22219516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2E3CD-E051-43B5-9F2D-AEB163F9C23F}"/>
              </a:ext>
            </a:extLst>
          </p:cNvPr>
          <p:cNvSpPr>
            <a:spLocks noGrp="1"/>
          </p:cNvSpPr>
          <p:nvPr>
            <p:ph type="title"/>
          </p:nvPr>
        </p:nvSpPr>
        <p:spPr>
          <a:xfrm>
            <a:off x="838200" y="365126"/>
            <a:ext cx="10515600" cy="456510"/>
          </a:xfrm>
        </p:spPr>
        <p:txBody>
          <a:bodyPr>
            <a:noAutofit/>
          </a:bodyPr>
          <a:lstStyle/>
          <a:p>
            <a:pPr algn="ctr"/>
            <a:r>
              <a:rPr lang="en-US" sz="2800" b="1" dirty="0">
                <a:latin typeface="Times New Roman" panose="02020603050405020304" pitchFamily="18" charset="0"/>
                <a:cs typeface="Times New Roman" panose="02020603050405020304" pitchFamily="18" charset="0"/>
              </a:rPr>
              <a:t>PARENTING STYLES AND MORAL DEVELOPMENT</a:t>
            </a:r>
          </a:p>
        </p:txBody>
      </p:sp>
      <p:sp>
        <p:nvSpPr>
          <p:cNvPr id="3" name="Content Placeholder 2">
            <a:extLst>
              <a:ext uri="{FF2B5EF4-FFF2-40B4-BE49-F238E27FC236}">
                <a16:creationId xmlns:a16="http://schemas.microsoft.com/office/drawing/2014/main" id="{973D282A-3324-44C9-8FB1-60B0DE6D892C}"/>
              </a:ext>
            </a:extLst>
          </p:cNvPr>
          <p:cNvSpPr>
            <a:spLocks noGrp="1"/>
          </p:cNvSpPr>
          <p:nvPr>
            <p:ph idx="1"/>
          </p:nvPr>
        </p:nvSpPr>
        <p:spPr>
          <a:xfrm>
            <a:off x="838200" y="821636"/>
            <a:ext cx="10515600" cy="6036364"/>
          </a:xfrm>
        </p:spPr>
        <p:txBody>
          <a:bodyPr>
            <a:normAutofit/>
          </a:bodyPr>
          <a:lstStyle/>
          <a:p>
            <a:pPr marL="0" indent="0" algn="just">
              <a:buNone/>
            </a:pPr>
            <a:r>
              <a:rPr lang="en-US" sz="2000" dirty="0">
                <a:latin typeface="Times New Roman" panose="02020603050405020304" pitchFamily="18" charset="0"/>
                <a:cs typeface="Times New Roman" panose="02020603050405020304" pitchFamily="18" charset="0"/>
              </a:rPr>
              <a:t>Diana Baumrind identify there main parenting styles namely: </a:t>
            </a:r>
            <a:r>
              <a:rPr lang="en-US" sz="2000" b="1" i="1" dirty="0">
                <a:latin typeface="Times New Roman" panose="02020603050405020304" pitchFamily="18" charset="0"/>
                <a:cs typeface="Times New Roman" panose="02020603050405020304" pitchFamily="18" charset="0"/>
              </a:rPr>
              <a:t>Authoritative, Authoritarian and Permissive. </a:t>
            </a:r>
            <a:r>
              <a:rPr lang="en-US" sz="2000" dirty="0">
                <a:latin typeface="Times New Roman" panose="02020603050405020304" pitchFamily="18" charset="0"/>
                <a:cs typeface="Times New Roman" panose="02020603050405020304" pitchFamily="18" charset="0"/>
              </a:rPr>
              <a:t> Also there two forms of Permissive parenting, namely, </a:t>
            </a:r>
            <a:r>
              <a:rPr lang="en-US" sz="2000" b="1" i="1" dirty="0">
                <a:latin typeface="Times New Roman" panose="02020603050405020304" pitchFamily="18" charset="0"/>
                <a:cs typeface="Times New Roman" panose="02020603050405020304" pitchFamily="18" charset="0"/>
              </a:rPr>
              <a:t>Indulgent and Neglectful parenting (Maccoby and Martin 1983)</a:t>
            </a:r>
          </a:p>
          <a:p>
            <a:pPr marL="457200" indent="-457200" algn="just">
              <a:buFont typeface="+mj-lt"/>
              <a:buAutoNum type="arabicPeriod"/>
            </a:pPr>
            <a:r>
              <a:rPr lang="en-US" sz="2000" b="1" i="1" dirty="0">
                <a:latin typeface="Times New Roman" panose="02020603050405020304" pitchFamily="18" charset="0"/>
                <a:cs typeface="Times New Roman" panose="02020603050405020304" pitchFamily="18" charset="0"/>
              </a:rPr>
              <a:t>AUTHORITATIVE (</a:t>
            </a:r>
            <a:r>
              <a:rPr lang="en-US" sz="2000" dirty="0">
                <a:latin typeface="Times New Roman" panose="02020603050405020304" pitchFamily="18" charset="0"/>
                <a:cs typeface="Times New Roman" panose="02020603050405020304" pitchFamily="18" charset="0"/>
              </a:rPr>
              <a:t>or democratic). They encourage children to be independent </a:t>
            </a:r>
            <a:r>
              <a:rPr lang="en-US" sz="2000" dirty="0" err="1">
                <a:latin typeface="Times New Roman" panose="02020603050405020304" pitchFamily="18" charset="0"/>
                <a:cs typeface="Times New Roman" panose="02020603050405020304" pitchFamily="18" charset="0"/>
              </a:rPr>
              <a:t>whil</a:t>
            </a:r>
            <a:r>
              <a:rPr lang="en-US" sz="2000" dirty="0">
                <a:latin typeface="Times New Roman" panose="02020603050405020304" pitchFamily="18" charset="0"/>
                <a:cs typeface="Times New Roman" panose="02020603050405020304" pitchFamily="18" charset="0"/>
              </a:rPr>
              <a:t> at the same time placing certain limits or controls on their behavior. The parents are  tolerant, loving, friendly, and accommodating</a:t>
            </a:r>
          </a:p>
          <a:p>
            <a:pPr marL="457200" indent="-457200" algn="just">
              <a:buFont typeface="+mj-lt"/>
              <a:buAutoNum type="arabicPeriod"/>
            </a:pPr>
            <a:r>
              <a:rPr lang="en-US" sz="2000" b="1" i="1" dirty="0">
                <a:latin typeface="Times New Roman" panose="02020603050405020304" pitchFamily="18" charset="0"/>
                <a:cs typeface="Times New Roman" panose="02020603050405020304" pitchFamily="18" charset="0"/>
              </a:rPr>
              <a:t>AUTHORITARIAN </a:t>
            </a:r>
            <a:r>
              <a:rPr lang="en-US" sz="2000" dirty="0">
                <a:latin typeface="Times New Roman" panose="02020603050405020304" pitchFamily="18" charset="0"/>
                <a:cs typeface="Times New Roman" panose="02020603050405020304" pitchFamily="18" charset="0"/>
              </a:rPr>
              <a:t>(or autocratic). Children are exhorts to follow the parents direction. This type of parenting is a restrictive, punitive style. The parents act as if they are always right and their words are to be obeyed. These parents are, unfriendly, dictatorial and intolerant. They offer their children very little emotional support. The children become anti-social, unfriendly and withdrawn. They exhibits the following characteristics; timidity, anxiety, fear, rejection, intolerance, aggressiveness and lack of initiative, they can also be stubborn.</a:t>
            </a:r>
          </a:p>
          <a:p>
            <a:pPr marL="457200" indent="-457200" algn="just">
              <a:buFont typeface="+mj-lt"/>
              <a:buAutoNum type="arabicPeriod"/>
            </a:pPr>
            <a:r>
              <a:rPr lang="en-US" sz="2000" b="1" i="1" dirty="0">
                <a:latin typeface="Times New Roman" panose="02020603050405020304" pitchFamily="18" charset="0"/>
                <a:cs typeface="Times New Roman" panose="02020603050405020304" pitchFamily="18" charset="0"/>
              </a:rPr>
              <a:t>PERMISSIVE </a:t>
            </a:r>
            <a:r>
              <a:rPr lang="en-US" sz="2000" dirty="0">
                <a:latin typeface="Times New Roman" panose="02020603050405020304" pitchFamily="18" charset="0"/>
                <a:cs typeface="Times New Roman" panose="02020603050405020304" pitchFamily="18" charset="0"/>
              </a:rPr>
              <a:t>(or indifferent). Parents display laxity. Very weak in terms of the enforcement of discipline. Parents do not give children the required attention and joy to stay at home</a:t>
            </a:r>
          </a:p>
          <a:p>
            <a:pPr marL="914400" lvl="1" indent="-457200" algn="just">
              <a:buFont typeface="+mj-lt"/>
              <a:buAutoNum type="arabicPeriod"/>
            </a:pPr>
            <a:r>
              <a:rPr lang="en-US" sz="1600" b="1" i="1" dirty="0">
                <a:latin typeface="Times New Roman" panose="02020603050405020304" pitchFamily="18" charset="0"/>
                <a:cs typeface="Times New Roman" panose="02020603050405020304" pitchFamily="18" charset="0"/>
              </a:rPr>
              <a:t>Indulgent parents are less concern about the wellbeing of children. Parents interact little, love the autonomy which will lead to taking initiative, hard work, love and controlled behavior. In the contrary; uncontrolled behavior, misuse of freedom, demonstrate incompetence, immaturity and low self-esteem</a:t>
            </a:r>
          </a:p>
          <a:p>
            <a:pPr marL="914400" lvl="1" indent="-457200" algn="just">
              <a:buFont typeface="+mj-lt"/>
              <a:buAutoNum type="arabicPeriod"/>
            </a:pPr>
            <a:r>
              <a:rPr lang="en-US" sz="1600" b="1" i="1" dirty="0">
                <a:latin typeface="Times New Roman" panose="02020603050405020304" pitchFamily="18" charset="0"/>
                <a:cs typeface="Times New Roman" panose="02020603050405020304" pitchFamily="18" charset="0"/>
              </a:rPr>
              <a:t>Neglectful parenting are not involve in the affairs of their children. Parents give their children unlimited freedom to operate, they find it difficult to control their children. The children exhibits careless living, low self-esteem, inability to manage freedom.</a:t>
            </a: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69690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279E1-A2D9-409C-B5D4-B00E4FBC058D}"/>
              </a:ext>
            </a:extLst>
          </p:cNvPr>
          <p:cNvSpPr>
            <a:spLocks noGrp="1"/>
          </p:cNvSpPr>
          <p:nvPr>
            <p:ph type="title"/>
          </p:nvPr>
        </p:nvSpPr>
        <p:spPr>
          <a:xfrm>
            <a:off x="838200" y="365126"/>
            <a:ext cx="10515600" cy="416752"/>
          </a:xfrm>
        </p:spPr>
        <p:txBody>
          <a:bodyPr>
            <a:noAutofit/>
          </a:bodyPr>
          <a:lstStyle/>
          <a:p>
            <a:pPr algn="ctr"/>
            <a:r>
              <a:rPr lang="en-US" sz="3200" b="1" dirty="0">
                <a:latin typeface="Times New Roman" panose="02020603050405020304" pitchFamily="18" charset="0"/>
                <a:cs typeface="Times New Roman" panose="02020603050405020304" pitchFamily="18" charset="0"/>
              </a:rPr>
              <a:t>CAUSES OF PARENTAL IRRESPONSIBILITY  </a:t>
            </a:r>
          </a:p>
        </p:txBody>
      </p:sp>
      <p:sp>
        <p:nvSpPr>
          <p:cNvPr id="3" name="Content Placeholder 2">
            <a:extLst>
              <a:ext uri="{FF2B5EF4-FFF2-40B4-BE49-F238E27FC236}">
                <a16:creationId xmlns:a16="http://schemas.microsoft.com/office/drawing/2014/main" id="{3EFE5975-2831-4826-BE0C-37B15E07E9A2}"/>
              </a:ext>
            </a:extLst>
          </p:cNvPr>
          <p:cNvSpPr>
            <a:spLocks noGrp="1"/>
          </p:cNvSpPr>
          <p:nvPr>
            <p:ph idx="1"/>
          </p:nvPr>
        </p:nvSpPr>
        <p:spPr>
          <a:xfrm>
            <a:off x="838200" y="781878"/>
            <a:ext cx="10515600" cy="5910470"/>
          </a:xfrm>
        </p:spPr>
        <p:txBody>
          <a:bodyPr>
            <a:normAutofit/>
          </a:bodyPr>
          <a:lstStyle/>
          <a:p>
            <a:pPr lvl="5"/>
            <a:r>
              <a:rPr lang="en-US" sz="4800" dirty="0">
                <a:latin typeface="Times New Roman" panose="02020603050405020304" pitchFamily="18" charset="0"/>
                <a:cs typeface="Times New Roman" panose="02020603050405020304" pitchFamily="18" charset="0"/>
              </a:rPr>
              <a:t>Teenage pregnancy</a:t>
            </a:r>
          </a:p>
          <a:p>
            <a:pPr lvl="5"/>
            <a:r>
              <a:rPr lang="en-US" sz="4800" dirty="0">
                <a:latin typeface="Times New Roman" panose="02020603050405020304" pitchFamily="18" charset="0"/>
                <a:cs typeface="Times New Roman" panose="02020603050405020304" pitchFamily="18" charset="0"/>
              </a:rPr>
              <a:t>Broken Homes/Divorce</a:t>
            </a:r>
          </a:p>
          <a:p>
            <a:pPr lvl="5"/>
            <a:r>
              <a:rPr lang="en-US" sz="4800" dirty="0">
                <a:latin typeface="Times New Roman" panose="02020603050405020304" pitchFamily="18" charset="0"/>
                <a:cs typeface="Times New Roman" panose="02020603050405020304" pitchFamily="18" charset="0"/>
              </a:rPr>
              <a:t>Rural-urban migration</a:t>
            </a:r>
          </a:p>
          <a:p>
            <a:pPr lvl="5"/>
            <a:r>
              <a:rPr lang="en-US" sz="4800" dirty="0">
                <a:latin typeface="Times New Roman" panose="02020603050405020304" pitchFamily="18" charset="0"/>
                <a:cs typeface="Times New Roman" panose="02020603050405020304" pitchFamily="18" charset="0"/>
              </a:rPr>
              <a:t>Economic hardship</a:t>
            </a:r>
          </a:p>
          <a:p>
            <a:pPr lvl="5"/>
            <a:r>
              <a:rPr lang="en-US" sz="4800" dirty="0">
                <a:latin typeface="Times New Roman" panose="02020603050405020304" pitchFamily="18" charset="0"/>
                <a:cs typeface="Times New Roman" panose="02020603050405020304" pitchFamily="18" charset="0"/>
              </a:rPr>
              <a:t>Large family size</a:t>
            </a:r>
          </a:p>
          <a:p>
            <a:pPr lvl="5"/>
            <a:r>
              <a:rPr lang="en-US" sz="4800" dirty="0">
                <a:latin typeface="Times New Roman" panose="02020603050405020304" pitchFamily="18" charset="0"/>
                <a:cs typeface="Times New Roman" panose="02020603050405020304" pitchFamily="18" charset="0"/>
              </a:rPr>
              <a:t>Peer influence</a:t>
            </a:r>
          </a:p>
          <a:p>
            <a:pPr lvl="5"/>
            <a:r>
              <a:rPr lang="en-US" sz="4800" dirty="0">
                <a:latin typeface="Times New Roman" panose="02020603050405020304" pitchFamily="18" charset="0"/>
                <a:cs typeface="Times New Roman" panose="02020603050405020304" pitchFamily="18" charset="0"/>
              </a:rPr>
              <a:t>Child disobedience</a:t>
            </a:r>
          </a:p>
          <a:p>
            <a:pPr lvl="5"/>
            <a:r>
              <a:rPr lang="en-US" sz="4800" dirty="0">
                <a:latin typeface="Times New Roman" panose="02020603050405020304" pitchFamily="18" charset="0"/>
                <a:cs typeface="Times New Roman" panose="02020603050405020304" pitchFamily="18" charset="0"/>
              </a:rPr>
              <a:t>Alcoholism </a:t>
            </a:r>
          </a:p>
        </p:txBody>
      </p:sp>
    </p:spTree>
    <p:extLst>
      <p:ext uri="{BB962C8B-B14F-4D97-AF65-F5344CB8AC3E}">
        <p14:creationId xmlns:p14="http://schemas.microsoft.com/office/powerpoint/2010/main" val="1096370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294B3-5932-4238-B917-BFA345A5B2CB}"/>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BRANCHES OF PHILOSOPHY</a:t>
            </a:r>
          </a:p>
        </p:txBody>
      </p:sp>
      <p:sp>
        <p:nvSpPr>
          <p:cNvPr id="3" name="Content Placeholder 2">
            <a:extLst>
              <a:ext uri="{FF2B5EF4-FFF2-40B4-BE49-F238E27FC236}">
                <a16:creationId xmlns:a16="http://schemas.microsoft.com/office/drawing/2014/main" id="{9590A4CE-5D4A-43EA-A727-4EB4DC3FB75B}"/>
              </a:ext>
            </a:extLst>
          </p:cNvPr>
          <p:cNvSpPr>
            <a:spLocks noGrp="1"/>
          </p:cNvSpPr>
          <p:nvPr>
            <p:ph idx="1"/>
          </p:nvPr>
        </p:nvSpPr>
        <p:spPr>
          <a:xfrm>
            <a:off x="0" y="1855304"/>
            <a:ext cx="12192000" cy="5002695"/>
          </a:xfrm>
        </p:spPr>
        <p:txBody>
          <a:bodyPr>
            <a:normAutofit fontScale="85000" lnSpcReduction="20000"/>
          </a:bodyPr>
          <a:lstStyle/>
          <a:p>
            <a:r>
              <a:rPr lang="en-US" b="1" dirty="0">
                <a:latin typeface="Times New Roman" panose="02020603050405020304" pitchFamily="18" charset="0"/>
                <a:cs typeface="Times New Roman" panose="02020603050405020304" pitchFamily="18" charset="0"/>
              </a:rPr>
              <a:t>Metaphysical: </a:t>
            </a:r>
            <a:r>
              <a:rPr lang="en-US" dirty="0">
                <a:latin typeface="Times New Roman" panose="02020603050405020304" pitchFamily="18" charset="0"/>
                <a:cs typeface="Times New Roman" panose="02020603050405020304" pitchFamily="18" charset="0"/>
              </a:rPr>
              <a:t>study of nature of Being the Ultimate Reality with </a:t>
            </a:r>
            <a:r>
              <a:rPr lang="en-US" b="1" dirty="0">
                <a:latin typeface="Times New Roman" panose="02020603050405020304" pitchFamily="18" charset="0"/>
                <a:cs typeface="Times New Roman" panose="02020603050405020304" pitchFamily="18" charset="0"/>
              </a:rPr>
              <a:t>Deals </a:t>
            </a:r>
            <a:r>
              <a:rPr lang="en-US" dirty="0">
                <a:latin typeface="Times New Roman" panose="02020603050405020304" pitchFamily="18" charset="0"/>
                <a:cs typeface="Times New Roman" panose="02020603050405020304" pitchFamily="18" charset="0"/>
              </a:rPr>
              <a:t>“ontology” – nature of Being and “</a:t>
            </a:r>
            <a:r>
              <a:rPr lang="en-US" b="1" dirty="0" err="1">
                <a:latin typeface="Times New Roman" panose="02020603050405020304" pitchFamily="18" charset="0"/>
                <a:cs typeface="Times New Roman" panose="02020603050405020304" pitchFamily="18" charset="0"/>
              </a:rPr>
              <a:t>cosmoslogy</a:t>
            </a:r>
            <a:r>
              <a:rPr lang="en-US" b="1" dirty="0">
                <a:latin typeface="Times New Roman" panose="02020603050405020304" pitchFamily="18" charset="0"/>
                <a:cs typeface="Times New Roman" panose="02020603050405020304" pitchFamily="18" charset="0"/>
              </a:rPr>
              <a:t>” – </a:t>
            </a:r>
            <a:r>
              <a:rPr lang="en-US" dirty="0">
                <a:latin typeface="Times New Roman" panose="02020603050405020304" pitchFamily="18" charset="0"/>
                <a:cs typeface="Times New Roman" panose="02020603050405020304" pitchFamily="18" charset="0"/>
              </a:rPr>
              <a:t>study of the cosmos or universe</a:t>
            </a:r>
          </a:p>
          <a:p>
            <a:endParaRPr lang="en-US"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 Epistemology: </a:t>
            </a:r>
            <a:r>
              <a:rPr lang="en-US" dirty="0">
                <a:latin typeface="Times New Roman" panose="02020603050405020304" pitchFamily="18" charset="0"/>
                <a:cs typeface="Times New Roman" panose="02020603050405020304" pitchFamily="18" charset="0"/>
              </a:rPr>
              <a:t>the study of knowledge, acquisition of knowledge.</a:t>
            </a:r>
            <a:endParaRPr lang="en-US" b="1" dirty="0">
              <a:latin typeface="Times New Roman" panose="02020603050405020304" pitchFamily="18" charset="0"/>
              <a:cs typeface="Times New Roman" panose="02020603050405020304" pitchFamily="18" charset="0"/>
            </a:endParaRPr>
          </a:p>
          <a:p>
            <a:pPr marL="0" indent="0">
              <a:buNone/>
            </a:pP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Referred to as </a:t>
            </a:r>
            <a:r>
              <a:rPr lang="en-US" b="1" dirty="0">
                <a:latin typeface="Times New Roman" panose="02020603050405020304" pitchFamily="18" charset="0"/>
                <a:cs typeface="Times New Roman" panose="02020603050405020304" pitchFamily="18" charset="0"/>
              </a:rPr>
              <a:t>“</a:t>
            </a:r>
            <a:r>
              <a:rPr lang="en-US" b="1" dirty="0" err="1">
                <a:latin typeface="Times New Roman" panose="02020603050405020304" pitchFamily="18" charset="0"/>
                <a:cs typeface="Times New Roman" panose="02020603050405020304" pitchFamily="18" charset="0"/>
              </a:rPr>
              <a:t>Gnosiology</a:t>
            </a:r>
            <a:r>
              <a:rPr lang="en-US" b="1" dirty="0">
                <a:latin typeface="Times New Roman" panose="02020603050405020304" pitchFamily="18" charset="0"/>
                <a:cs typeface="Times New Roman" panose="02020603050405020304" pitchFamily="18" charset="0"/>
              </a:rPr>
              <a:t>”</a:t>
            </a:r>
          </a:p>
          <a:p>
            <a:pPr marL="0" indent="0">
              <a:buNone/>
            </a:pPr>
            <a:endParaRPr lang="en-US" b="1"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Logic: </a:t>
            </a:r>
            <a:r>
              <a:rPr lang="en-US" dirty="0">
                <a:latin typeface="Times New Roman" panose="02020603050405020304" pitchFamily="18" charset="0"/>
                <a:cs typeface="Times New Roman" panose="02020603050405020304" pitchFamily="18" charset="0"/>
              </a:rPr>
              <a:t>study of principles used for making inductive and deductive reasoning</a:t>
            </a:r>
          </a:p>
          <a:p>
            <a:endParaRPr lang="en-US"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Ethics: </a:t>
            </a:r>
            <a:r>
              <a:rPr lang="en-US" dirty="0">
                <a:latin typeface="Times New Roman" panose="02020603050405020304" pitchFamily="18" charset="0"/>
                <a:cs typeface="Times New Roman" panose="02020603050405020304" pitchFamily="18" charset="0"/>
              </a:rPr>
              <a:t>study of human conduct – whether actions are right or wrong</a:t>
            </a:r>
          </a:p>
          <a:p>
            <a:endParaRPr lang="en-US"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Aesthetics: </a:t>
            </a:r>
            <a:r>
              <a:rPr lang="en-US" dirty="0">
                <a:latin typeface="Times New Roman" panose="02020603050405020304" pitchFamily="18" charset="0"/>
                <a:cs typeface="Times New Roman" panose="02020603050405020304" pitchFamily="18" charset="0"/>
              </a:rPr>
              <a:t>study of artistic impressions and anything that expresses beauty</a:t>
            </a:r>
          </a:p>
          <a:p>
            <a:endParaRPr lang="en-US"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Axiology: </a:t>
            </a:r>
            <a:r>
              <a:rPr lang="en-US" dirty="0">
                <a:latin typeface="Times New Roman" panose="02020603050405020304" pitchFamily="18" charset="0"/>
                <a:cs typeface="Times New Roman" panose="02020603050405020304" pitchFamily="18" charset="0"/>
              </a:rPr>
              <a:t>study of issues or problems associated with value</a:t>
            </a:r>
            <a:endParaRPr lang="en-US" b="1" dirty="0">
              <a:latin typeface="Times New Roman" panose="02020603050405020304" pitchFamily="18" charset="0"/>
              <a:cs typeface="Times New Roman" panose="02020603050405020304" pitchFamily="18" charset="0"/>
            </a:endParaRPr>
          </a:p>
          <a:p>
            <a:endParaRPr lang="en-US" b="1" dirty="0">
              <a:latin typeface="Times New Roman" panose="02020603050405020304" pitchFamily="18" charset="0"/>
              <a:cs typeface="Times New Roman" panose="02020603050405020304" pitchFamily="18" charset="0"/>
            </a:endParaRPr>
          </a:p>
          <a:p>
            <a:endParaRPr lang="en-US" b="1" dirty="0"/>
          </a:p>
        </p:txBody>
      </p:sp>
    </p:spTree>
    <p:extLst>
      <p:ext uri="{BB962C8B-B14F-4D97-AF65-F5344CB8AC3E}">
        <p14:creationId xmlns:p14="http://schemas.microsoft.com/office/powerpoint/2010/main" val="39712100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BDCF5-985C-49FD-B2BD-133D22AA2285}"/>
              </a:ext>
            </a:extLst>
          </p:cNvPr>
          <p:cNvSpPr>
            <a:spLocks noGrp="1"/>
          </p:cNvSpPr>
          <p:nvPr>
            <p:ph type="title"/>
          </p:nvPr>
        </p:nvSpPr>
        <p:spPr>
          <a:xfrm>
            <a:off x="838200" y="365126"/>
            <a:ext cx="10515600" cy="496266"/>
          </a:xfrm>
        </p:spPr>
        <p:txBody>
          <a:bodyPr>
            <a:noAutofit/>
          </a:bodyPr>
          <a:lstStyle/>
          <a:p>
            <a:pPr algn="ctr"/>
            <a:r>
              <a:rPr lang="en-US" sz="3200" b="1" dirty="0">
                <a:latin typeface="Times New Roman" panose="02020603050405020304" pitchFamily="18" charset="0"/>
                <a:cs typeface="Times New Roman" panose="02020603050405020304" pitchFamily="18" charset="0"/>
              </a:rPr>
              <a:t>EFFECTS OF PARENTAL IRRESPONSIBILITY </a:t>
            </a:r>
            <a:endParaRPr lang="en-US" sz="3200" dirty="0"/>
          </a:p>
        </p:txBody>
      </p:sp>
      <p:sp>
        <p:nvSpPr>
          <p:cNvPr id="3" name="Content Placeholder 2">
            <a:extLst>
              <a:ext uri="{FF2B5EF4-FFF2-40B4-BE49-F238E27FC236}">
                <a16:creationId xmlns:a16="http://schemas.microsoft.com/office/drawing/2014/main" id="{7FCDBDDA-C9AD-4533-9220-6442A43AFF36}"/>
              </a:ext>
            </a:extLst>
          </p:cNvPr>
          <p:cNvSpPr>
            <a:spLocks noGrp="1"/>
          </p:cNvSpPr>
          <p:nvPr>
            <p:ph idx="1"/>
          </p:nvPr>
        </p:nvSpPr>
        <p:spPr>
          <a:xfrm>
            <a:off x="838200" y="795130"/>
            <a:ext cx="10515600" cy="6062870"/>
          </a:xfrm>
        </p:spPr>
        <p:txBody>
          <a:bodyPr>
            <a:normAutofit lnSpcReduction="10000"/>
          </a:bodyPr>
          <a:lstStyle/>
          <a:p>
            <a:pPr lvl="2"/>
            <a:r>
              <a:rPr lang="en-US" sz="4000" dirty="0">
                <a:latin typeface="Times New Roman" panose="02020603050405020304" pitchFamily="18" charset="0"/>
                <a:cs typeface="Times New Roman" panose="02020603050405020304" pitchFamily="18" charset="0"/>
              </a:rPr>
              <a:t>Child neglect</a:t>
            </a:r>
          </a:p>
          <a:p>
            <a:pPr lvl="2"/>
            <a:r>
              <a:rPr lang="en-US" sz="4000" dirty="0">
                <a:latin typeface="Times New Roman" panose="02020603050405020304" pitchFamily="18" charset="0"/>
                <a:cs typeface="Times New Roman" panose="02020603050405020304" pitchFamily="18" charset="0"/>
              </a:rPr>
              <a:t>School dropout</a:t>
            </a:r>
          </a:p>
          <a:p>
            <a:pPr lvl="2"/>
            <a:r>
              <a:rPr lang="en-US" sz="4000" dirty="0">
                <a:latin typeface="Times New Roman" panose="02020603050405020304" pitchFamily="18" charset="0"/>
                <a:cs typeface="Times New Roman" panose="02020603050405020304" pitchFamily="18" charset="0"/>
              </a:rPr>
              <a:t>Child delinquency</a:t>
            </a:r>
          </a:p>
          <a:p>
            <a:pPr lvl="2"/>
            <a:r>
              <a:rPr lang="en-US" sz="4000" dirty="0">
                <a:latin typeface="Times New Roman" panose="02020603050405020304" pitchFamily="18" charset="0"/>
                <a:cs typeface="Times New Roman" panose="02020603050405020304" pitchFamily="18" charset="0"/>
              </a:rPr>
              <a:t>Falling standards in education</a:t>
            </a:r>
          </a:p>
          <a:p>
            <a:pPr lvl="2"/>
            <a:r>
              <a:rPr lang="en-US" sz="4000" dirty="0">
                <a:latin typeface="Times New Roman" panose="02020603050405020304" pitchFamily="18" charset="0"/>
                <a:cs typeface="Times New Roman" panose="02020603050405020304" pitchFamily="18" charset="0"/>
              </a:rPr>
              <a:t>Child </a:t>
            </a:r>
            <a:r>
              <a:rPr lang="en-US" sz="4000" dirty="0" err="1">
                <a:latin typeface="Times New Roman" panose="02020603050405020304" pitchFamily="18" charset="0"/>
                <a:cs typeface="Times New Roman" panose="02020603050405020304" pitchFamily="18" charset="0"/>
              </a:rPr>
              <a:t>labour</a:t>
            </a:r>
            <a:endParaRPr lang="en-US" sz="4000" dirty="0">
              <a:latin typeface="Times New Roman" panose="02020603050405020304" pitchFamily="18" charset="0"/>
              <a:cs typeface="Times New Roman" panose="02020603050405020304" pitchFamily="18" charset="0"/>
            </a:endParaRPr>
          </a:p>
          <a:p>
            <a:pPr lvl="2"/>
            <a:r>
              <a:rPr lang="en-US" sz="4000" dirty="0" err="1">
                <a:latin typeface="Times New Roman" panose="02020603050405020304" pitchFamily="18" charset="0"/>
                <a:cs typeface="Times New Roman" panose="02020603050405020304" pitchFamily="18" charset="0"/>
              </a:rPr>
              <a:t>Streetism</a:t>
            </a:r>
            <a:endParaRPr lang="en-US" sz="4000" dirty="0">
              <a:latin typeface="Times New Roman" panose="02020603050405020304" pitchFamily="18" charset="0"/>
              <a:cs typeface="Times New Roman" panose="02020603050405020304" pitchFamily="18" charset="0"/>
            </a:endParaRPr>
          </a:p>
          <a:p>
            <a:pPr lvl="2"/>
            <a:r>
              <a:rPr lang="en-US" sz="4000" dirty="0">
                <a:latin typeface="Times New Roman" panose="02020603050405020304" pitchFamily="18" charset="0"/>
                <a:cs typeface="Times New Roman" panose="02020603050405020304" pitchFamily="18" charset="0"/>
              </a:rPr>
              <a:t>Child abuse</a:t>
            </a:r>
          </a:p>
          <a:p>
            <a:pPr lvl="2"/>
            <a:r>
              <a:rPr lang="en-US" sz="4000" dirty="0">
                <a:latin typeface="Times New Roman" panose="02020603050405020304" pitchFamily="18" charset="0"/>
                <a:cs typeface="Times New Roman" panose="02020603050405020304" pitchFamily="18" charset="0"/>
              </a:rPr>
              <a:t>Children copying from bad models</a:t>
            </a:r>
          </a:p>
          <a:p>
            <a:pPr lvl="2"/>
            <a:r>
              <a:rPr lang="en-US" sz="4000" dirty="0">
                <a:latin typeface="Times New Roman" panose="02020603050405020304" pitchFamily="18" charset="0"/>
                <a:cs typeface="Times New Roman" panose="02020603050405020304" pitchFamily="18" charset="0"/>
              </a:rPr>
              <a:t>Child prostitution</a:t>
            </a:r>
          </a:p>
          <a:p>
            <a:pPr lvl="2"/>
            <a:r>
              <a:rPr lang="en-US" sz="4000" dirty="0">
                <a:latin typeface="Times New Roman" panose="02020603050405020304" pitchFamily="18" charset="0"/>
                <a:cs typeface="Times New Roman" panose="02020603050405020304" pitchFamily="18" charset="0"/>
              </a:rPr>
              <a:t>Drug abuse</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09964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E1041-B8BC-425A-AE53-E47B1379917C}"/>
              </a:ext>
            </a:extLst>
          </p:cNvPr>
          <p:cNvSpPr>
            <a:spLocks noGrp="1"/>
          </p:cNvSpPr>
          <p:nvPr>
            <p:ph type="title"/>
          </p:nvPr>
        </p:nvSpPr>
        <p:spPr>
          <a:xfrm>
            <a:off x="838200" y="365125"/>
            <a:ext cx="10515600" cy="575779"/>
          </a:xfrm>
        </p:spPr>
        <p:txBody>
          <a:bodyPr>
            <a:noAutofit/>
          </a:bodyPr>
          <a:lstStyle/>
          <a:p>
            <a:pPr algn="ctr"/>
            <a:r>
              <a:rPr lang="en-US" sz="3600" dirty="0">
                <a:latin typeface="Times New Roman" panose="02020603050405020304" pitchFamily="18" charset="0"/>
                <a:cs typeface="Times New Roman" panose="02020603050405020304" pitchFamily="18" charset="0"/>
              </a:rPr>
              <a:t>STEPS TO ACHIEVE BETTER PARENTING</a:t>
            </a:r>
          </a:p>
        </p:txBody>
      </p:sp>
      <p:sp>
        <p:nvSpPr>
          <p:cNvPr id="3" name="Content Placeholder 2">
            <a:extLst>
              <a:ext uri="{FF2B5EF4-FFF2-40B4-BE49-F238E27FC236}">
                <a16:creationId xmlns:a16="http://schemas.microsoft.com/office/drawing/2014/main" id="{CB5131C0-91B9-4C1E-9775-67668EBBDB83}"/>
              </a:ext>
            </a:extLst>
          </p:cNvPr>
          <p:cNvSpPr>
            <a:spLocks noGrp="1"/>
          </p:cNvSpPr>
          <p:nvPr>
            <p:ph idx="1"/>
          </p:nvPr>
        </p:nvSpPr>
        <p:spPr>
          <a:xfrm>
            <a:off x="838200" y="940904"/>
            <a:ext cx="10515600" cy="5236059"/>
          </a:xfrm>
        </p:spPr>
        <p:txBody>
          <a:bodyPr/>
          <a:lstStyle/>
          <a:p>
            <a:r>
              <a:rPr lang="en-US" dirty="0">
                <a:latin typeface="Times New Roman" panose="02020603050405020304" pitchFamily="18" charset="0"/>
                <a:cs typeface="Times New Roman" panose="02020603050405020304" pitchFamily="18" charset="0"/>
              </a:rPr>
              <a:t>Seeking good advice</a:t>
            </a:r>
          </a:p>
          <a:p>
            <a:r>
              <a:rPr lang="en-US" dirty="0">
                <a:latin typeface="Times New Roman" panose="02020603050405020304" pitchFamily="18" charset="0"/>
                <a:cs typeface="Times New Roman" panose="02020603050405020304" pitchFamily="18" charset="0"/>
              </a:rPr>
              <a:t>Creating a loving home</a:t>
            </a:r>
          </a:p>
          <a:p>
            <a:r>
              <a:rPr lang="en-US" dirty="0">
                <a:latin typeface="Times New Roman" panose="02020603050405020304" pitchFamily="18" charset="0"/>
                <a:cs typeface="Times New Roman" panose="02020603050405020304" pitchFamily="18" charset="0"/>
              </a:rPr>
              <a:t>Exercising their authority</a:t>
            </a:r>
          </a:p>
          <a:p>
            <a:r>
              <a:rPr lang="en-US" dirty="0">
                <a:latin typeface="Times New Roman" panose="02020603050405020304" pitchFamily="18" charset="0"/>
                <a:cs typeface="Times New Roman" panose="02020603050405020304" pitchFamily="18" charset="0"/>
              </a:rPr>
              <a:t>Defining family Rues and enforcing them promptly</a:t>
            </a:r>
          </a:p>
          <a:p>
            <a:r>
              <a:rPr lang="en-US" dirty="0">
                <a:latin typeface="Times New Roman" panose="02020603050405020304" pitchFamily="18" charset="0"/>
                <a:cs typeface="Times New Roman" panose="02020603050405020304" pitchFamily="18" charset="0"/>
              </a:rPr>
              <a:t>Establishing and maintaining routines</a:t>
            </a:r>
          </a:p>
          <a:p>
            <a:r>
              <a:rPr lang="en-US" dirty="0">
                <a:latin typeface="Times New Roman" panose="02020603050405020304" pitchFamily="18" charset="0"/>
                <a:cs typeface="Times New Roman" panose="02020603050405020304" pitchFamily="18" charset="0"/>
              </a:rPr>
              <a:t>Acknowledging a child’s feeling</a:t>
            </a:r>
          </a:p>
          <a:p>
            <a:r>
              <a:rPr lang="en-US" dirty="0">
                <a:latin typeface="Times New Roman" panose="02020603050405020304" pitchFamily="18" charset="0"/>
                <a:cs typeface="Times New Roman" panose="02020603050405020304" pitchFamily="18" charset="0"/>
              </a:rPr>
              <a:t>Teaching by example</a:t>
            </a:r>
          </a:p>
          <a:p>
            <a:r>
              <a:rPr lang="en-US" dirty="0">
                <a:latin typeface="Times New Roman" panose="02020603050405020304" pitchFamily="18" charset="0"/>
                <a:cs typeface="Times New Roman" panose="02020603050405020304" pitchFamily="18" charset="0"/>
              </a:rPr>
              <a:t>Not losing tempers easily</a:t>
            </a:r>
          </a:p>
          <a:p>
            <a:r>
              <a:rPr lang="en-US" dirty="0">
                <a:latin typeface="Times New Roman" panose="02020603050405020304" pitchFamily="18" charset="0"/>
                <a:cs typeface="Times New Roman" panose="02020603050405020304" pitchFamily="18" charset="0"/>
              </a:rPr>
              <a:t>Child observation</a:t>
            </a:r>
          </a:p>
          <a:p>
            <a:r>
              <a:rPr lang="en-US" dirty="0">
                <a:latin typeface="Times New Roman" panose="02020603050405020304" pitchFamily="18" charset="0"/>
                <a:cs typeface="Times New Roman" panose="02020603050405020304" pitchFamily="18" charset="0"/>
              </a:rPr>
              <a:t>Being firm and fair</a:t>
            </a:r>
          </a:p>
        </p:txBody>
      </p:sp>
    </p:spTree>
    <p:extLst>
      <p:ext uri="{BB962C8B-B14F-4D97-AF65-F5344CB8AC3E}">
        <p14:creationId xmlns:p14="http://schemas.microsoft.com/office/powerpoint/2010/main" val="4897254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100E1-57F8-4612-A9EB-5D7C010FB1D1}"/>
              </a:ext>
            </a:extLst>
          </p:cNvPr>
          <p:cNvSpPr>
            <a:spLocks noGrp="1"/>
          </p:cNvSpPr>
          <p:nvPr>
            <p:ph type="title"/>
          </p:nvPr>
        </p:nvSpPr>
        <p:spPr>
          <a:xfrm>
            <a:off x="838200" y="365125"/>
            <a:ext cx="10515600" cy="522771"/>
          </a:xfrm>
        </p:spPr>
        <p:txBody>
          <a:bodyPr>
            <a:noAutofit/>
          </a:bodyPr>
          <a:lstStyle/>
          <a:p>
            <a:pPr algn="ctr"/>
            <a:r>
              <a:rPr lang="en-US" sz="2800" b="1" dirty="0">
                <a:latin typeface="Times New Roman" panose="02020603050405020304" pitchFamily="18" charset="0"/>
                <a:cs typeface="Times New Roman" panose="02020603050405020304" pitchFamily="18" charset="0"/>
              </a:rPr>
              <a:t>SCHOOL </a:t>
            </a:r>
          </a:p>
        </p:txBody>
      </p:sp>
      <p:sp>
        <p:nvSpPr>
          <p:cNvPr id="3" name="Content Placeholder 2">
            <a:extLst>
              <a:ext uri="{FF2B5EF4-FFF2-40B4-BE49-F238E27FC236}">
                <a16:creationId xmlns:a16="http://schemas.microsoft.com/office/drawing/2014/main" id="{E603514F-D54F-4FAB-84C6-4693F71ED886}"/>
              </a:ext>
            </a:extLst>
          </p:cNvPr>
          <p:cNvSpPr>
            <a:spLocks noGrp="1"/>
          </p:cNvSpPr>
          <p:nvPr>
            <p:ph idx="1"/>
          </p:nvPr>
        </p:nvSpPr>
        <p:spPr>
          <a:xfrm>
            <a:off x="838200" y="887896"/>
            <a:ext cx="10515600" cy="5970104"/>
          </a:xfrm>
        </p:spPr>
        <p:txBody>
          <a:bodyPr/>
          <a:lstStyle/>
          <a:p>
            <a:endParaRPr lang="en-US" dirty="0"/>
          </a:p>
        </p:txBody>
      </p:sp>
    </p:spTree>
    <p:extLst>
      <p:ext uri="{BB962C8B-B14F-4D97-AF65-F5344CB8AC3E}">
        <p14:creationId xmlns:p14="http://schemas.microsoft.com/office/powerpoint/2010/main" val="1453885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1532B-B56F-4D86-A34A-9B2300F2FD39}"/>
              </a:ext>
            </a:extLst>
          </p:cNvPr>
          <p:cNvSpPr>
            <a:spLocks noGrp="1"/>
          </p:cNvSpPr>
          <p:nvPr>
            <p:ph type="title"/>
          </p:nvPr>
        </p:nvSpPr>
        <p:spPr>
          <a:xfrm>
            <a:off x="0" y="365125"/>
            <a:ext cx="12192000" cy="1325563"/>
          </a:xfrm>
        </p:spPr>
        <p:txBody>
          <a:bodyPr/>
          <a:lstStyle/>
          <a:p>
            <a:r>
              <a:rPr lang="en-US" b="1" dirty="0">
                <a:latin typeface="Times New Roman" panose="02020603050405020304" pitchFamily="18" charset="0"/>
                <a:cs typeface="Times New Roman" panose="02020603050405020304" pitchFamily="18" charset="0"/>
              </a:rPr>
              <a:t>MEANING OF PHILOSOPHY OF RELIGION</a:t>
            </a:r>
          </a:p>
        </p:txBody>
      </p:sp>
      <p:sp>
        <p:nvSpPr>
          <p:cNvPr id="3" name="Content Placeholder 2">
            <a:extLst>
              <a:ext uri="{FF2B5EF4-FFF2-40B4-BE49-F238E27FC236}">
                <a16:creationId xmlns:a16="http://schemas.microsoft.com/office/drawing/2014/main" id="{D9577E76-D2A1-462F-992B-4991820D36BA}"/>
              </a:ext>
            </a:extLst>
          </p:cNvPr>
          <p:cNvSpPr>
            <a:spLocks noGrp="1"/>
          </p:cNvSpPr>
          <p:nvPr>
            <p:ph idx="1"/>
          </p:nvPr>
        </p:nvSpPr>
        <p:spPr>
          <a:xfrm>
            <a:off x="0" y="1825624"/>
            <a:ext cx="12192000" cy="5032375"/>
          </a:xfrm>
        </p:spPr>
        <p:txBody>
          <a:bodyPr>
            <a:normAutofit fontScale="92500" lnSpcReduction="20000"/>
          </a:bodyPr>
          <a:lstStyle/>
          <a:p>
            <a:pPr lvl="6"/>
            <a:r>
              <a:rPr lang="en-US" sz="2600" b="1" dirty="0">
                <a:latin typeface="Times New Roman" panose="02020603050405020304" pitchFamily="18" charset="0"/>
                <a:cs typeface="Times New Roman" panose="02020603050405020304" pitchFamily="18" charset="0"/>
              </a:rPr>
              <a:t>Philosophy of Religion Examines:</a:t>
            </a:r>
          </a:p>
          <a:p>
            <a:pPr lvl="8"/>
            <a:r>
              <a:rPr lang="en-US" sz="2600" dirty="0">
                <a:latin typeface="Times New Roman" panose="02020603050405020304" pitchFamily="18" charset="0"/>
                <a:cs typeface="Times New Roman" panose="02020603050405020304" pitchFamily="18" charset="0"/>
              </a:rPr>
              <a:t>the meaning and nature of religion</a:t>
            </a:r>
          </a:p>
          <a:p>
            <a:pPr lvl="8"/>
            <a:r>
              <a:rPr lang="en-US" sz="2600" dirty="0">
                <a:latin typeface="Times New Roman" panose="02020603050405020304" pitchFamily="18" charset="0"/>
                <a:cs typeface="Times New Roman" panose="02020603050405020304" pitchFamily="18" charset="0"/>
              </a:rPr>
              <a:t>Analysis of religious concepts</a:t>
            </a:r>
          </a:p>
          <a:p>
            <a:pPr lvl="8"/>
            <a:r>
              <a:rPr lang="en-US" sz="2600" dirty="0">
                <a:latin typeface="Times New Roman" panose="02020603050405020304" pitchFamily="18" charset="0"/>
                <a:cs typeface="Times New Roman" panose="02020603050405020304" pitchFamily="18" charset="0"/>
              </a:rPr>
              <a:t>Beliefs</a:t>
            </a:r>
          </a:p>
          <a:p>
            <a:pPr lvl="8"/>
            <a:r>
              <a:rPr lang="en-US" sz="2600" dirty="0">
                <a:latin typeface="Times New Roman" panose="02020603050405020304" pitchFamily="18" charset="0"/>
                <a:cs typeface="Times New Roman" panose="02020603050405020304" pitchFamily="18" charset="0"/>
              </a:rPr>
              <a:t>Religious arguments</a:t>
            </a:r>
          </a:p>
          <a:p>
            <a:pPr lvl="8"/>
            <a:r>
              <a:rPr lang="en-US" sz="2600" dirty="0">
                <a:latin typeface="Times New Roman" panose="02020603050405020304" pitchFamily="18" charset="0"/>
                <a:cs typeface="Times New Roman" panose="02020603050405020304" pitchFamily="18" charset="0"/>
              </a:rPr>
              <a:t>Practices of religious adherents</a:t>
            </a:r>
          </a:p>
          <a:p>
            <a:pPr lvl="2"/>
            <a:endParaRPr lang="en-US" dirty="0"/>
          </a:p>
          <a:p>
            <a:pPr marL="914400" lvl="2" indent="0">
              <a:buNone/>
            </a:pPr>
            <a:endParaRPr lang="en-US" dirty="0"/>
          </a:p>
          <a:p>
            <a:pPr lvl="6"/>
            <a:r>
              <a:rPr lang="en-US" sz="2600" b="1" dirty="0">
                <a:latin typeface="Times New Roman" panose="02020603050405020304" pitchFamily="18" charset="0"/>
                <a:cs typeface="Times New Roman" panose="02020603050405020304" pitchFamily="18" charset="0"/>
              </a:rPr>
              <a:t>Philosophical study of religion includes:</a:t>
            </a:r>
          </a:p>
          <a:p>
            <a:pPr lvl="8"/>
            <a:r>
              <a:rPr lang="en-US" sz="2600" dirty="0">
                <a:latin typeface="Times New Roman" panose="02020603050405020304" pitchFamily="18" charset="0"/>
                <a:cs typeface="Times New Roman" panose="02020603050405020304" pitchFamily="18" charset="0"/>
              </a:rPr>
              <a:t>Analytic and continental traditions</a:t>
            </a:r>
          </a:p>
          <a:p>
            <a:pPr lvl="8"/>
            <a:r>
              <a:rPr lang="en-US" sz="2600" dirty="0">
                <a:latin typeface="Times New Roman" panose="02020603050405020304" pitchFamily="18" charset="0"/>
                <a:cs typeface="Times New Roman" panose="02020603050405020304" pitchFamily="18" charset="0"/>
              </a:rPr>
              <a:t>Eastern and Western Thinkers</a:t>
            </a:r>
          </a:p>
          <a:p>
            <a:pPr lvl="8"/>
            <a:r>
              <a:rPr lang="en-US" sz="2600" dirty="0">
                <a:latin typeface="Times New Roman" panose="02020603050405020304" pitchFamily="18" charset="0"/>
                <a:cs typeface="Times New Roman" panose="02020603050405020304" pitchFamily="18" charset="0"/>
              </a:rPr>
              <a:t>Religious believers</a:t>
            </a:r>
          </a:p>
          <a:p>
            <a:pPr lvl="8"/>
            <a:r>
              <a:rPr lang="en-US" sz="2600" dirty="0">
                <a:latin typeface="Times New Roman" panose="02020603050405020304" pitchFamily="18" charset="0"/>
                <a:cs typeface="Times New Roman" panose="02020603050405020304" pitchFamily="18" charset="0"/>
              </a:rPr>
              <a:t>Agnostics</a:t>
            </a:r>
          </a:p>
          <a:p>
            <a:pPr lvl="8"/>
            <a:r>
              <a:rPr lang="en-US" sz="2600" dirty="0">
                <a:latin typeface="Times New Roman" panose="02020603050405020304" pitchFamily="18" charset="0"/>
                <a:cs typeface="Times New Roman" panose="02020603050405020304" pitchFamily="18" charset="0"/>
              </a:rPr>
              <a:t>Skeptics</a:t>
            </a:r>
          </a:p>
          <a:p>
            <a:pPr lvl="8"/>
            <a:r>
              <a:rPr lang="en-US" sz="2600" dirty="0">
                <a:latin typeface="Times New Roman" panose="02020603050405020304" pitchFamily="18" charset="0"/>
                <a:cs typeface="Times New Roman" panose="02020603050405020304" pitchFamily="18" charset="0"/>
              </a:rPr>
              <a:t>Atheists</a:t>
            </a:r>
          </a:p>
          <a:p>
            <a:pPr marL="914400" lvl="2" indent="0">
              <a:buNone/>
            </a:pPr>
            <a:endParaRPr lang="en-US" dirty="0"/>
          </a:p>
          <a:p>
            <a:pPr marL="0" indent="0">
              <a:buNone/>
            </a:pPr>
            <a:endParaRPr lang="en-US" dirty="0"/>
          </a:p>
        </p:txBody>
      </p:sp>
    </p:spTree>
    <p:extLst>
      <p:ext uri="{BB962C8B-B14F-4D97-AF65-F5344CB8AC3E}">
        <p14:creationId xmlns:p14="http://schemas.microsoft.com/office/powerpoint/2010/main" val="619425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31430-63F5-4646-AB68-3C7626A05D18}"/>
              </a:ext>
            </a:extLst>
          </p:cNvPr>
          <p:cNvSpPr>
            <a:spLocks noGrp="1"/>
          </p:cNvSpPr>
          <p:nvPr>
            <p:ph type="title"/>
          </p:nvPr>
        </p:nvSpPr>
        <p:spPr>
          <a:xfrm>
            <a:off x="838200" y="365125"/>
            <a:ext cx="10515600" cy="668545"/>
          </a:xfrm>
        </p:spPr>
        <p:txBody>
          <a:bodyPr>
            <a:normAutofit/>
          </a:bodyPr>
          <a:lstStyle/>
          <a:p>
            <a:r>
              <a:rPr lang="en-US" sz="3600" b="1" dirty="0">
                <a:latin typeface="Times New Roman" panose="02020603050405020304" pitchFamily="18" charset="0"/>
                <a:cs typeface="Times New Roman" panose="02020603050405020304" pitchFamily="18" charset="0"/>
              </a:rPr>
              <a:t>THE SCOPE OF PHILOSOPHY OF RELIGION</a:t>
            </a:r>
          </a:p>
        </p:txBody>
      </p:sp>
      <p:sp>
        <p:nvSpPr>
          <p:cNvPr id="3" name="Content Placeholder 2">
            <a:extLst>
              <a:ext uri="{FF2B5EF4-FFF2-40B4-BE49-F238E27FC236}">
                <a16:creationId xmlns:a16="http://schemas.microsoft.com/office/drawing/2014/main" id="{FCC31D07-0A7C-4DAD-A4C9-6CDFD656FABB}"/>
              </a:ext>
            </a:extLst>
          </p:cNvPr>
          <p:cNvSpPr>
            <a:spLocks noGrp="1"/>
          </p:cNvSpPr>
          <p:nvPr>
            <p:ph idx="1"/>
          </p:nvPr>
        </p:nvSpPr>
        <p:spPr>
          <a:xfrm>
            <a:off x="0" y="1325217"/>
            <a:ext cx="12192000" cy="5532783"/>
          </a:xfrm>
        </p:spPr>
        <p:txBody>
          <a:bodyPr>
            <a:normAutofit/>
          </a:bodyPr>
          <a:lstStyle/>
          <a:p>
            <a:pPr algn="just"/>
            <a:r>
              <a:rPr lang="en-US" dirty="0">
                <a:latin typeface="Times New Roman" panose="02020603050405020304" pitchFamily="18" charset="0"/>
                <a:cs typeface="Times New Roman" panose="02020603050405020304" pitchFamily="18" charset="0"/>
              </a:rPr>
              <a:t>The scope of Philosophy of Religion is limited to various Theistic Religions like, Christianity, Islam and African Traditional Religion</a:t>
            </a:r>
          </a:p>
          <a:p>
            <a:pPr algn="just"/>
            <a:endParaRPr lang="en-US" dirty="0">
              <a:latin typeface="Times New Roman" panose="02020603050405020304" pitchFamily="18" charset="0"/>
              <a:cs typeface="Times New Roman" panose="02020603050405020304" pitchFamily="18" charset="0"/>
            </a:endParaRPr>
          </a:p>
          <a:p>
            <a:pPr algn="just"/>
            <a:r>
              <a:rPr lang="en-US" dirty="0">
                <a:latin typeface="Times New Roman" panose="02020603050405020304" pitchFamily="18" charset="0"/>
                <a:cs typeface="Times New Roman" panose="02020603050405020304" pitchFamily="18" charset="0"/>
              </a:rPr>
              <a:t>Philosophy of Religion also draws on all major areas of Philosophy and other relevant fields, including:</a:t>
            </a:r>
          </a:p>
          <a:p>
            <a:pPr lvl="3" algn="just"/>
            <a:r>
              <a:rPr lang="en-US" sz="2200" dirty="0">
                <a:latin typeface="Times New Roman" panose="02020603050405020304" pitchFamily="18" charset="0"/>
                <a:cs typeface="Times New Roman" panose="02020603050405020304" pitchFamily="18" charset="0"/>
              </a:rPr>
              <a:t>Theology</a:t>
            </a:r>
          </a:p>
          <a:p>
            <a:pPr lvl="3" algn="just"/>
            <a:r>
              <a:rPr lang="en-US" sz="2200" dirty="0">
                <a:latin typeface="Times New Roman" panose="02020603050405020304" pitchFamily="18" charset="0"/>
                <a:cs typeface="Times New Roman" panose="02020603050405020304" pitchFamily="18" charset="0"/>
              </a:rPr>
              <a:t>History</a:t>
            </a:r>
          </a:p>
          <a:p>
            <a:pPr lvl="3" algn="just"/>
            <a:r>
              <a:rPr lang="en-US" sz="2200" dirty="0">
                <a:latin typeface="Times New Roman" panose="02020603050405020304" pitchFamily="18" charset="0"/>
                <a:cs typeface="Times New Roman" panose="02020603050405020304" pitchFamily="18" charset="0"/>
              </a:rPr>
              <a:t>Sociology</a:t>
            </a:r>
          </a:p>
          <a:p>
            <a:pPr lvl="3" algn="just"/>
            <a:r>
              <a:rPr lang="en-US" sz="2200" dirty="0">
                <a:latin typeface="Times New Roman" panose="02020603050405020304" pitchFamily="18" charset="0"/>
                <a:cs typeface="Times New Roman" panose="02020603050405020304" pitchFamily="18" charset="0"/>
              </a:rPr>
              <a:t>Psychology</a:t>
            </a:r>
          </a:p>
          <a:p>
            <a:pPr lvl="3" algn="just"/>
            <a:r>
              <a:rPr lang="en-US" sz="2200" dirty="0">
                <a:latin typeface="Times New Roman" panose="02020603050405020304" pitchFamily="18" charset="0"/>
                <a:cs typeface="Times New Roman" panose="02020603050405020304" pitchFamily="18" charset="0"/>
              </a:rPr>
              <a:t>Natural science</a:t>
            </a:r>
          </a:p>
          <a:p>
            <a:pPr marL="1371600" lvl="3" indent="0">
              <a:buNone/>
            </a:pPr>
            <a:endParaRPr lang="en-US" sz="220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2798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C99C5-D25D-40A4-AEA9-97426E778F81}"/>
              </a:ext>
            </a:extLst>
          </p:cNvPr>
          <p:cNvSpPr>
            <a:spLocks noGrp="1"/>
          </p:cNvSpPr>
          <p:nvPr>
            <p:ph type="title"/>
          </p:nvPr>
        </p:nvSpPr>
        <p:spPr/>
        <p:txBody>
          <a:bodyPr>
            <a:normAutofit/>
          </a:bodyPr>
          <a:lstStyle/>
          <a:p>
            <a:r>
              <a:rPr lang="en-US" sz="3600" b="1" dirty="0">
                <a:latin typeface="Times New Roman" panose="02020603050405020304" pitchFamily="18" charset="0"/>
                <a:cs typeface="Times New Roman" panose="02020603050405020304" pitchFamily="18" charset="0"/>
              </a:rPr>
              <a:t>SCOPE OF PHILOSOPHY OF RELIGION (cont.)</a:t>
            </a:r>
            <a:endParaRPr lang="en-US" sz="3600" dirty="0"/>
          </a:p>
        </p:txBody>
      </p:sp>
      <p:sp>
        <p:nvSpPr>
          <p:cNvPr id="3" name="Content Placeholder 2">
            <a:extLst>
              <a:ext uri="{FF2B5EF4-FFF2-40B4-BE49-F238E27FC236}">
                <a16:creationId xmlns:a16="http://schemas.microsoft.com/office/drawing/2014/main" id="{A3AABDBE-36F3-4681-A0B7-7FD387B73545}"/>
              </a:ext>
            </a:extLst>
          </p:cNvPr>
          <p:cNvSpPr>
            <a:spLocks noGrp="1"/>
          </p:cNvSpPr>
          <p:nvPr>
            <p:ph idx="1"/>
          </p:nvPr>
        </p:nvSpPr>
        <p:spPr>
          <a:xfrm>
            <a:off x="0" y="1690688"/>
            <a:ext cx="12192000" cy="5167312"/>
          </a:xfrm>
        </p:spPr>
        <p:txBody>
          <a:bodyPr>
            <a:normAutofit fontScale="62500" lnSpcReduction="20000"/>
          </a:bodyPr>
          <a:lstStyle/>
          <a:p>
            <a:pPr marL="0" indent="0" algn="ctr">
              <a:buNone/>
            </a:pPr>
            <a:r>
              <a:rPr lang="en-US" b="1" dirty="0">
                <a:latin typeface="Times New Roman" panose="02020603050405020304" pitchFamily="18" charset="0"/>
                <a:cs typeface="Times New Roman" panose="02020603050405020304" pitchFamily="18" charset="0"/>
              </a:rPr>
              <a:t>Other domain of philosophy of religion includes the following</a:t>
            </a:r>
            <a:r>
              <a:rPr lang="en-US" dirty="0">
                <a:latin typeface="Times New Roman" panose="02020603050405020304" pitchFamily="18" charset="0"/>
                <a:cs typeface="Times New Roman" panose="02020603050405020304" pitchFamily="18" charset="0"/>
              </a:rPr>
              <a:t>:</a:t>
            </a:r>
          </a:p>
          <a:p>
            <a:pPr algn="just"/>
            <a:r>
              <a:rPr lang="en-US" b="1" dirty="0">
                <a:latin typeface="Times New Roman" panose="02020603050405020304" pitchFamily="18" charset="0"/>
                <a:cs typeface="Times New Roman" panose="02020603050405020304" pitchFamily="18" charset="0"/>
              </a:rPr>
              <a:t>Religious Diversity</a:t>
            </a:r>
          </a:p>
          <a:p>
            <a:pPr marL="0" indent="0" algn="just">
              <a:buNone/>
            </a:pPr>
            <a:r>
              <a:rPr lang="en-US" sz="3200" b="1" dirty="0">
                <a:latin typeface="Times New Roman" panose="02020603050405020304" pitchFamily="18" charset="0"/>
                <a:cs typeface="Times New Roman" panose="02020603050405020304" pitchFamily="18" charset="0"/>
              </a:rPr>
              <a:t>Religious Language: </a:t>
            </a:r>
            <a:r>
              <a:rPr lang="en-US" sz="3200" dirty="0">
                <a:latin typeface="Times New Roman" panose="02020603050405020304" pitchFamily="18" charset="0"/>
                <a:cs typeface="Times New Roman" panose="02020603050405020304" pitchFamily="18" charset="0"/>
              </a:rPr>
              <a:t>the philosophical orientation people have to express their religion practice: these includes religious;</a:t>
            </a:r>
          </a:p>
          <a:p>
            <a:pPr lvl="5" algn="just">
              <a:buFont typeface="Wingdings" panose="05000000000000000000" pitchFamily="2" charset="2"/>
              <a:buChar char="ü"/>
            </a:pPr>
            <a:r>
              <a:rPr lang="en-US" sz="2900" dirty="0">
                <a:latin typeface="Times New Roman" panose="02020603050405020304" pitchFamily="18" charset="0"/>
                <a:cs typeface="Times New Roman" panose="02020603050405020304" pitchFamily="18" charset="0"/>
              </a:rPr>
              <a:t>Pluralism </a:t>
            </a:r>
          </a:p>
          <a:p>
            <a:pPr lvl="5" algn="just">
              <a:buFont typeface="Wingdings" panose="05000000000000000000" pitchFamily="2" charset="2"/>
              <a:buChar char="ü"/>
            </a:pPr>
            <a:r>
              <a:rPr lang="en-US" sz="2900" dirty="0">
                <a:latin typeface="Times New Roman" panose="02020603050405020304" pitchFamily="18" charset="0"/>
                <a:cs typeface="Times New Roman" panose="02020603050405020304" pitchFamily="18" charset="0"/>
              </a:rPr>
              <a:t>Exclusivism</a:t>
            </a:r>
          </a:p>
          <a:p>
            <a:pPr lvl="5" algn="just">
              <a:buFont typeface="Wingdings" panose="05000000000000000000" pitchFamily="2" charset="2"/>
              <a:buChar char="ü"/>
            </a:pPr>
            <a:r>
              <a:rPr lang="en-US" sz="2900" dirty="0">
                <a:latin typeface="Times New Roman" panose="02020603050405020304" pitchFamily="18" charset="0"/>
                <a:cs typeface="Times New Roman" panose="02020603050405020304" pitchFamily="18" charset="0"/>
              </a:rPr>
              <a:t>Skepticism</a:t>
            </a:r>
          </a:p>
          <a:p>
            <a:pPr lvl="5" algn="just">
              <a:buFont typeface="Wingdings" panose="05000000000000000000" pitchFamily="2" charset="2"/>
              <a:buChar char="ü"/>
            </a:pPr>
            <a:r>
              <a:rPr lang="en-US" sz="2900" dirty="0">
                <a:latin typeface="Times New Roman" panose="02020603050405020304" pitchFamily="18" charset="0"/>
                <a:cs typeface="Times New Roman" panose="02020603050405020304" pitchFamily="18" charset="0"/>
              </a:rPr>
              <a:t>Inclusivism</a:t>
            </a:r>
          </a:p>
          <a:p>
            <a:pPr lvl="5" algn="just">
              <a:buFont typeface="Wingdings" panose="05000000000000000000" pitchFamily="2" charset="2"/>
              <a:buChar char="ü"/>
            </a:pPr>
            <a:r>
              <a:rPr lang="en-US" sz="2900" dirty="0">
                <a:latin typeface="Times New Roman" panose="02020603050405020304" pitchFamily="18" charset="0"/>
                <a:cs typeface="Times New Roman" panose="02020603050405020304" pitchFamily="18" charset="0"/>
              </a:rPr>
              <a:t>Relativism</a:t>
            </a:r>
          </a:p>
          <a:p>
            <a:pPr lvl="5" algn="just">
              <a:buFont typeface="Wingdings" panose="05000000000000000000" pitchFamily="2" charset="2"/>
              <a:buChar char="ü"/>
            </a:pPr>
            <a:r>
              <a:rPr lang="en-US" sz="2900" dirty="0">
                <a:latin typeface="Times New Roman" panose="02020603050405020304" pitchFamily="18" charset="0"/>
                <a:cs typeface="Times New Roman" panose="02020603050405020304" pitchFamily="18" charset="0"/>
              </a:rPr>
              <a:t>Reductivism (Hobson and Edwards 1999)</a:t>
            </a:r>
          </a:p>
          <a:p>
            <a:pPr algn="just"/>
            <a:r>
              <a:rPr lang="en-US" sz="3200" b="1" dirty="0">
                <a:latin typeface="Times New Roman" panose="02020603050405020304" pitchFamily="18" charset="0"/>
                <a:cs typeface="Times New Roman" panose="02020603050405020304" pitchFamily="18" charset="0"/>
              </a:rPr>
              <a:t>Religious language and Beliefs </a:t>
            </a:r>
          </a:p>
          <a:p>
            <a:pPr marL="0" indent="0" algn="just">
              <a:buNone/>
            </a:pPr>
            <a:r>
              <a:rPr lang="en-US" sz="3200" dirty="0">
                <a:latin typeface="Times New Roman" panose="02020603050405020304" pitchFamily="18" charset="0"/>
                <a:cs typeface="Times New Roman" panose="02020603050405020304" pitchFamily="18" charset="0"/>
              </a:rPr>
              <a:t>There are two types of religious language:</a:t>
            </a:r>
          </a:p>
          <a:p>
            <a:pPr marL="0" indent="0" algn="just">
              <a:buNone/>
            </a:pPr>
            <a:r>
              <a:rPr lang="en-US" sz="3200" b="1"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a) </a:t>
            </a:r>
            <a:r>
              <a:rPr lang="en-US" sz="3200" b="1" dirty="0">
                <a:latin typeface="Times New Roman" panose="02020603050405020304" pitchFamily="18" charset="0"/>
                <a:cs typeface="Times New Roman" panose="02020603050405020304" pitchFamily="18" charset="0"/>
              </a:rPr>
              <a:t>Logical Positivism:</a:t>
            </a:r>
            <a:r>
              <a:rPr lang="en-US" sz="3200" dirty="0">
                <a:latin typeface="Times New Roman" panose="02020603050405020304" pitchFamily="18" charset="0"/>
                <a:cs typeface="Times New Roman" panose="02020603050405020304" pitchFamily="18" charset="0"/>
              </a:rPr>
              <a:t> Believed that religious language is meaningless and non-empirical because some 	 	statement cannot be subject to verification; </a:t>
            </a:r>
            <a:r>
              <a:rPr lang="en-US" sz="3200" dirty="0" err="1">
                <a:latin typeface="Times New Roman" panose="02020603050405020304" pitchFamily="18" charset="0"/>
                <a:cs typeface="Times New Roman" panose="02020603050405020304" pitchFamily="18" charset="0"/>
              </a:rPr>
              <a:t>eg.</a:t>
            </a:r>
            <a:r>
              <a:rPr lang="en-US" sz="3200" dirty="0">
                <a:latin typeface="Times New Roman" panose="02020603050405020304" pitchFamily="18" charset="0"/>
                <a:cs typeface="Times New Roman" panose="02020603050405020304" pitchFamily="18" charset="0"/>
              </a:rPr>
              <a:t> “the Lord is my Shepherd”</a:t>
            </a:r>
          </a:p>
          <a:p>
            <a:pPr marL="0" indent="0" algn="just">
              <a:buNone/>
            </a:pPr>
            <a:r>
              <a:rPr lang="en-US" sz="3200" dirty="0">
                <a:latin typeface="Times New Roman" panose="02020603050405020304" pitchFamily="18" charset="0"/>
                <a:cs typeface="Times New Roman" panose="02020603050405020304" pitchFamily="18" charset="0"/>
              </a:rPr>
              <a:t>          b) </a:t>
            </a:r>
            <a:r>
              <a:rPr lang="en-US" sz="3200" b="1" dirty="0">
                <a:latin typeface="Times New Roman" panose="02020603050405020304" pitchFamily="18" charset="0"/>
                <a:cs typeface="Times New Roman" panose="02020603050405020304" pitchFamily="18" charset="0"/>
              </a:rPr>
              <a:t>Realism and Non-realism:</a:t>
            </a:r>
          </a:p>
          <a:p>
            <a:pPr marL="0" indent="0" algn="just">
              <a:buNone/>
            </a:pPr>
            <a:r>
              <a:rPr lang="en-US" sz="3200" b="1" dirty="0">
                <a:latin typeface="Times New Roman" panose="02020603050405020304" pitchFamily="18" charset="0"/>
                <a:cs typeface="Times New Roman" panose="02020603050405020304" pitchFamily="18" charset="0"/>
              </a:rPr>
              <a:t>              Realism: </a:t>
            </a:r>
            <a:r>
              <a:rPr lang="en-US" sz="3200" dirty="0">
                <a:latin typeface="Times New Roman" panose="02020603050405020304" pitchFamily="18" charset="0"/>
                <a:cs typeface="Times New Roman" panose="02020603050405020304" pitchFamily="18" charset="0"/>
              </a:rPr>
              <a:t>believes their religious beliefs are about realities/what exist</a:t>
            </a:r>
          </a:p>
          <a:p>
            <a:pPr marL="0" indent="0" algn="just">
              <a:buNone/>
            </a:pPr>
            <a:r>
              <a:rPr lang="en-US" sz="3200" b="1" dirty="0">
                <a:latin typeface="Times New Roman" panose="02020603050405020304" pitchFamily="18" charset="0"/>
                <a:cs typeface="Times New Roman" panose="02020603050405020304" pitchFamily="18" charset="0"/>
              </a:rPr>
              <a:t>              Non-realism: </a:t>
            </a:r>
            <a:r>
              <a:rPr lang="en-US" sz="3200" dirty="0">
                <a:latin typeface="Times New Roman" panose="02020603050405020304" pitchFamily="18" charset="0"/>
                <a:cs typeface="Times New Roman" panose="02020603050405020304" pitchFamily="18" charset="0"/>
              </a:rPr>
              <a:t>believes that religion is a human construct, and religious language refer to human </a:t>
            </a:r>
            <a:r>
              <a:rPr lang="en-US" sz="3200" dirty="0" err="1">
                <a:latin typeface="Times New Roman" panose="02020603050405020304" pitchFamily="18" charset="0"/>
                <a:cs typeface="Times New Roman" panose="02020603050405020304" pitchFamily="18" charset="0"/>
              </a:rPr>
              <a:t>behaviour</a:t>
            </a:r>
            <a:r>
              <a:rPr lang="en-US" sz="3200" dirty="0">
                <a:latin typeface="Times New Roman" panose="02020603050405020304" pitchFamily="18" charset="0"/>
                <a:cs typeface="Times New Roman" panose="02020603050405020304" pitchFamily="18" charset="0"/>
              </a:rPr>
              <a:t>  	and experience (Hobson and Edwards 1999)</a:t>
            </a:r>
          </a:p>
          <a:p>
            <a:pPr lvl="3"/>
            <a:endParaRPr lang="en-US" dirty="0"/>
          </a:p>
        </p:txBody>
      </p:sp>
    </p:spTree>
    <p:extLst>
      <p:ext uri="{BB962C8B-B14F-4D97-AF65-F5344CB8AC3E}">
        <p14:creationId xmlns:p14="http://schemas.microsoft.com/office/powerpoint/2010/main" val="2204202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36E2C-2484-40C9-A208-BFDDF38D6E9D}"/>
              </a:ext>
            </a:extLst>
          </p:cNvPr>
          <p:cNvSpPr>
            <a:spLocks noGrp="1"/>
          </p:cNvSpPr>
          <p:nvPr>
            <p:ph type="title"/>
          </p:nvPr>
        </p:nvSpPr>
        <p:spPr>
          <a:xfrm>
            <a:off x="838200" y="365125"/>
            <a:ext cx="10515600" cy="721553"/>
          </a:xfrm>
        </p:spPr>
        <p:txBody>
          <a:bodyPr>
            <a:normAutofit/>
          </a:bodyPr>
          <a:lstStyle/>
          <a:p>
            <a:r>
              <a:rPr lang="en-US" sz="3600" b="1" dirty="0">
                <a:latin typeface="Times New Roman" panose="02020603050405020304" pitchFamily="18" charset="0"/>
                <a:cs typeface="Times New Roman" panose="02020603050405020304" pitchFamily="18" charset="0"/>
              </a:rPr>
              <a:t>SCOPE OF PHILOSOPHY OF RELIGION (cont.)</a:t>
            </a:r>
            <a:endParaRPr lang="en-US" sz="3600" dirty="0"/>
          </a:p>
        </p:txBody>
      </p:sp>
      <p:sp>
        <p:nvSpPr>
          <p:cNvPr id="3" name="Content Placeholder 2">
            <a:extLst>
              <a:ext uri="{FF2B5EF4-FFF2-40B4-BE49-F238E27FC236}">
                <a16:creationId xmlns:a16="http://schemas.microsoft.com/office/drawing/2014/main" id="{C16BA2A3-FA8A-4FAE-9CB8-B361278E763E}"/>
              </a:ext>
            </a:extLst>
          </p:cNvPr>
          <p:cNvSpPr>
            <a:spLocks noGrp="1"/>
          </p:cNvSpPr>
          <p:nvPr>
            <p:ph idx="1"/>
          </p:nvPr>
        </p:nvSpPr>
        <p:spPr>
          <a:xfrm>
            <a:off x="0" y="1470990"/>
            <a:ext cx="12192000" cy="5387009"/>
          </a:xfrm>
        </p:spPr>
        <p:txBody>
          <a:bodyPr>
            <a:normAutofit fontScale="77500" lnSpcReduction="20000"/>
          </a:bodyPr>
          <a:lstStyle/>
          <a:p>
            <a:pPr marL="0" indent="0" algn="ctr">
              <a:buNone/>
            </a:pPr>
            <a:r>
              <a:rPr lang="en-US" sz="4100" b="1" dirty="0">
                <a:latin typeface="Times New Roman" panose="02020603050405020304" pitchFamily="18" charset="0"/>
                <a:cs typeface="Times New Roman" panose="02020603050405020304" pitchFamily="18" charset="0"/>
              </a:rPr>
              <a:t>Concept of God or Ultimate Deity</a:t>
            </a:r>
          </a:p>
          <a:p>
            <a:pPr marL="0" indent="0" algn="ctr">
              <a:buNone/>
            </a:pPr>
            <a:endParaRPr lang="en-US" sz="3200" b="1" dirty="0">
              <a:latin typeface="Times New Roman" panose="02020603050405020304" pitchFamily="18" charset="0"/>
              <a:cs typeface="Times New Roman" panose="02020603050405020304" pitchFamily="18" charset="0"/>
            </a:endParaRPr>
          </a:p>
          <a:p>
            <a:pPr algn="just"/>
            <a:r>
              <a:rPr lang="en-US" sz="3200" dirty="0">
                <a:latin typeface="Times New Roman" panose="02020603050405020304" pitchFamily="18" charset="0"/>
                <a:cs typeface="Times New Roman" panose="02020603050405020304" pitchFamily="18" charset="0"/>
              </a:rPr>
              <a:t>The believe of God as the Supreme Being as against Ultimate Reality.</a:t>
            </a:r>
          </a:p>
          <a:p>
            <a:pPr algn="just"/>
            <a:endParaRPr lang="en-US" sz="3200" dirty="0">
              <a:latin typeface="Times New Roman" panose="02020603050405020304" pitchFamily="18" charset="0"/>
              <a:cs typeface="Times New Roman" panose="02020603050405020304" pitchFamily="18" charset="0"/>
            </a:endParaRPr>
          </a:p>
          <a:p>
            <a:pPr algn="just"/>
            <a:r>
              <a:rPr lang="en-US" sz="3200" b="1" dirty="0">
                <a:latin typeface="Times New Roman" panose="02020603050405020304" pitchFamily="18" charset="0"/>
                <a:cs typeface="Times New Roman" panose="02020603050405020304" pitchFamily="18" charset="0"/>
              </a:rPr>
              <a:t>Western Religion</a:t>
            </a:r>
            <a:r>
              <a:rPr lang="en-US" sz="3200" dirty="0">
                <a:latin typeface="Times New Roman" panose="02020603050405020304" pitchFamily="18" charset="0"/>
                <a:cs typeface="Times New Roman" panose="02020603050405020304" pitchFamily="18" charset="0"/>
              </a:rPr>
              <a:t>, the three religions of Abrahamic decent (Judaism, Christianity &amp; Islam) believes in God – Religion orientation is ‘</a:t>
            </a:r>
            <a:r>
              <a:rPr lang="en-US" sz="3200" i="1" dirty="0">
                <a:latin typeface="Times New Roman" panose="02020603050405020304" pitchFamily="18" charset="0"/>
                <a:cs typeface="Times New Roman" panose="02020603050405020304" pitchFamily="18" charset="0"/>
              </a:rPr>
              <a:t>Theistic’</a:t>
            </a:r>
          </a:p>
          <a:p>
            <a:pPr algn="just"/>
            <a:endParaRPr lang="en-US" sz="3200" i="1" dirty="0">
              <a:latin typeface="Times New Roman" panose="02020603050405020304" pitchFamily="18" charset="0"/>
              <a:cs typeface="Times New Roman" panose="02020603050405020304" pitchFamily="18" charset="0"/>
            </a:endParaRPr>
          </a:p>
          <a:p>
            <a:pPr algn="just"/>
            <a:r>
              <a:rPr lang="en-US" sz="3200" b="1" dirty="0">
                <a:latin typeface="Times New Roman" panose="02020603050405020304" pitchFamily="18" charset="0"/>
                <a:cs typeface="Times New Roman" panose="02020603050405020304" pitchFamily="18" charset="0"/>
              </a:rPr>
              <a:t>Eastern Religion </a:t>
            </a:r>
            <a:r>
              <a:rPr lang="en-US" sz="3200" dirty="0">
                <a:latin typeface="Times New Roman" panose="02020603050405020304" pitchFamily="18" charset="0"/>
                <a:cs typeface="Times New Roman" panose="02020603050405020304" pitchFamily="18" charset="0"/>
              </a:rPr>
              <a:t>(Buddhism and Hinduism) believes that Ultimate Reality is not a personal God but absolute state of being – Religion  orientation is ‘</a:t>
            </a:r>
            <a:r>
              <a:rPr lang="en-US" sz="3200" i="1" dirty="0">
                <a:latin typeface="Times New Roman" panose="02020603050405020304" pitchFamily="18" charset="0"/>
                <a:cs typeface="Times New Roman" panose="02020603050405020304" pitchFamily="18" charset="0"/>
              </a:rPr>
              <a:t>Pantheistic’</a:t>
            </a:r>
          </a:p>
          <a:p>
            <a:pPr algn="just"/>
            <a:endParaRPr lang="en-US" sz="3200" i="1" dirty="0">
              <a:latin typeface="Times New Roman" panose="02020603050405020304" pitchFamily="18" charset="0"/>
              <a:cs typeface="Times New Roman" panose="02020603050405020304" pitchFamily="18" charset="0"/>
            </a:endParaRPr>
          </a:p>
          <a:p>
            <a:pPr algn="just"/>
            <a:r>
              <a:rPr lang="en-US" sz="3200" dirty="0">
                <a:latin typeface="Times New Roman" panose="02020603050405020304" pitchFamily="18" charset="0"/>
                <a:cs typeface="Times New Roman" panose="02020603050405020304" pitchFamily="18" charset="0"/>
              </a:rPr>
              <a:t>A different view of Ultimate Reality by </a:t>
            </a:r>
            <a:r>
              <a:rPr lang="en-US" sz="3200" b="1" dirty="0">
                <a:latin typeface="Times New Roman" panose="02020603050405020304" pitchFamily="18" charset="0"/>
                <a:cs typeface="Times New Roman" panose="02020603050405020304" pitchFamily="18" charset="0"/>
              </a:rPr>
              <a:t>John Schellenberg, </a:t>
            </a:r>
            <a:r>
              <a:rPr lang="en-US" sz="3200" dirty="0">
                <a:latin typeface="Times New Roman" panose="02020603050405020304" pitchFamily="18" charset="0"/>
                <a:cs typeface="Times New Roman" panose="02020603050405020304" pitchFamily="18" charset="0"/>
              </a:rPr>
              <a:t>believes “</a:t>
            </a:r>
            <a:r>
              <a:rPr lang="en-US" sz="3200" i="1" dirty="0" err="1">
                <a:latin typeface="Times New Roman" panose="02020603050405020304" pitchFamily="18" charset="0"/>
                <a:cs typeface="Times New Roman" panose="02020603050405020304" pitchFamily="18" charset="0"/>
              </a:rPr>
              <a:t>Ultimism</a:t>
            </a:r>
            <a:r>
              <a:rPr lang="en-US" sz="3200" i="1"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is neither </a:t>
            </a:r>
            <a:r>
              <a:rPr lang="en-US" sz="3200" i="1" dirty="0">
                <a:latin typeface="Times New Roman" panose="02020603050405020304" pitchFamily="18" charset="0"/>
                <a:cs typeface="Times New Roman" panose="02020603050405020304" pitchFamily="18" charset="0"/>
              </a:rPr>
              <a:t>Theism </a:t>
            </a:r>
            <a:r>
              <a:rPr lang="en-US" sz="3200" dirty="0">
                <a:latin typeface="Times New Roman" panose="02020603050405020304" pitchFamily="18" charset="0"/>
                <a:cs typeface="Times New Roman" panose="02020603050405020304" pitchFamily="18" charset="0"/>
              </a:rPr>
              <a:t>nor</a:t>
            </a:r>
            <a:r>
              <a:rPr lang="en-US" sz="3200" i="1" dirty="0">
                <a:latin typeface="Times New Roman" panose="02020603050405020304" pitchFamily="18" charset="0"/>
                <a:cs typeface="Times New Roman" panose="02020603050405020304" pitchFamily="18" charset="0"/>
              </a:rPr>
              <a:t> Pantheism </a:t>
            </a:r>
            <a:r>
              <a:rPr lang="en-US" sz="3200" dirty="0">
                <a:latin typeface="Times New Roman" panose="02020603050405020304" pitchFamily="18" charset="0"/>
                <a:cs typeface="Times New Roman" panose="02020603050405020304" pitchFamily="18" charset="0"/>
              </a:rPr>
              <a:t>that the best one can do from religion is to have faith that there exist a </a:t>
            </a:r>
            <a:r>
              <a:rPr lang="en-US" sz="3200" i="1" dirty="0">
                <a:latin typeface="Times New Roman" panose="02020603050405020304" pitchFamily="18" charset="0"/>
                <a:cs typeface="Times New Roman" panose="02020603050405020304" pitchFamily="18" charset="0"/>
              </a:rPr>
              <a:t>metaphysically </a:t>
            </a:r>
            <a:r>
              <a:rPr lang="en-US" sz="3200" dirty="0">
                <a:latin typeface="Times New Roman" panose="02020603050405020304" pitchFamily="18" charset="0"/>
                <a:cs typeface="Times New Roman" panose="02020603050405020304" pitchFamily="18" charset="0"/>
              </a:rPr>
              <a:t>and </a:t>
            </a:r>
            <a:r>
              <a:rPr lang="en-US" sz="3200" i="1" dirty="0">
                <a:latin typeface="Times New Roman" panose="02020603050405020304" pitchFamily="18" charset="0"/>
                <a:cs typeface="Times New Roman" panose="02020603050405020304" pitchFamily="18" charset="0"/>
              </a:rPr>
              <a:t>axiologically </a:t>
            </a:r>
            <a:r>
              <a:rPr lang="en-US" sz="3200" dirty="0">
                <a:latin typeface="Times New Roman" panose="02020603050405020304" pitchFamily="18" charset="0"/>
                <a:cs typeface="Times New Roman" panose="02020603050405020304" pitchFamily="18" charset="0"/>
              </a:rPr>
              <a:t>ultimate reality, thus people must believe in a </a:t>
            </a:r>
            <a:r>
              <a:rPr lang="en-US" sz="3200" i="1" dirty="0">
                <a:latin typeface="Times New Roman" panose="02020603050405020304" pitchFamily="18" charset="0"/>
                <a:cs typeface="Times New Roman" panose="02020603050405020304" pitchFamily="18" charset="0"/>
              </a:rPr>
              <a:t>Being </a:t>
            </a:r>
            <a:r>
              <a:rPr lang="en-US" sz="3200" dirty="0">
                <a:latin typeface="Times New Roman" panose="02020603050405020304" pitchFamily="18" charset="0"/>
                <a:cs typeface="Times New Roman" panose="02020603050405020304" pitchFamily="18" charset="0"/>
              </a:rPr>
              <a:t>who is of a value and can promote goodness in society. (Hobson and Edwards 1999)</a:t>
            </a:r>
          </a:p>
          <a:p>
            <a:pPr lvl="3"/>
            <a:endParaRPr lang="en-US" dirty="0"/>
          </a:p>
        </p:txBody>
      </p:sp>
    </p:spTree>
    <p:extLst>
      <p:ext uri="{BB962C8B-B14F-4D97-AF65-F5344CB8AC3E}">
        <p14:creationId xmlns:p14="http://schemas.microsoft.com/office/powerpoint/2010/main" val="158001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7AD3A-50C6-4D03-8C77-88A7E08DB242}"/>
              </a:ext>
            </a:extLst>
          </p:cNvPr>
          <p:cNvSpPr>
            <a:spLocks noGrp="1"/>
          </p:cNvSpPr>
          <p:nvPr>
            <p:ph type="title"/>
          </p:nvPr>
        </p:nvSpPr>
        <p:spPr>
          <a:xfrm>
            <a:off x="838200" y="365126"/>
            <a:ext cx="10515600" cy="801066"/>
          </a:xfrm>
        </p:spPr>
        <p:txBody>
          <a:bodyPr>
            <a:normAutofit/>
          </a:bodyPr>
          <a:lstStyle/>
          <a:p>
            <a:r>
              <a:rPr lang="en-US" sz="3600" b="1" dirty="0">
                <a:latin typeface="Times New Roman" panose="02020603050405020304" pitchFamily="18" charset="0"/>
                <a:cs typeface="Times New Roman" panose="02020603050405020304" pitchFamily="18" charset="0"/>
              </a:rPr>
              <a:t>SCOPE OF PHILOSOPHY OF RELIGION (cont.)</a:t>
            </a:r>
            <a:endParaRPr lang="en-US" sz="3600" dirty="0"/>
          </a:p>
        </p:txBody>
      </p:sp>
      <p:sp>
        <p:nvSpPr>
          <p:cNvPr id="3" name="Content Placeholder 2">
            <a:extLst>
              <a:ext uri="{FF2B5EF4-FFF2-40B4-BE49-F238E27FC236}">
                <a16:creationId xmlns:a16="http://schemas.microsoft.com/office/drawing/2014/main" id="{C8AD1FF0-AF3B-4430-B283-BC10E7763338}"/>
              </a:ext>
            </a:extLst>
          </p:cNvPr>
          <p:cNvSpPr>
            <a:spLocks noGrp="1"/>
          </p:cNvSpPr>
          <p:nvPr>
            <p:ph idx="1"/>
          </p:nvPr>
        </p:nvSpPr>
        <p:spPr>
          <a:xfrm>
            <a:off x="0" y="1497496"/>
            <a:ext cx="12192000" cy="5360504"/>
          </a:xfrm>
        </p:spPr>
        <p:txBody>
          <a:bodyPr>
            <a:normAutofit fontScale="70000" lnSpcReduction="20000"/>
          </a:bodyPr>
          <a:lstStyle/>
          <a:p>
            <a:pPr marL="1371600" lvl="3" indent="0" algn="ctr">
              <a:buNone/>
            </a:pPr>
            <a:r>
              <a:rPr lang="en-US" sz="3400" b="1" dirty="0">
                <a:latin typeface="Times New Roman" panose="02020603050405020304" pitchFamily="18" charset="0"/>
                <a:cs typeface="Times New Roman" panose="02020603050405020304" pitchFamily="18" charset="0"/>
              </a:rPr>
              <a:t>Argument for and against the existence of God</a:t>
            </a:r>
            <a:endParaRPr lang="en-US" sz="2200" b="1" dirty="0">
              <a:latin typeface="Times New Roman" panose="02020603050405020304" pitchFamily="18" charset="0"/>
              <a:cs typeface="Times New Roman" panose="02020603050405020304" pitchFamily="18" charset="0"/>
            </a:endParaRPr>
          </a:p>
          <a:p>
            <a:pPr marL="1371600" lvl="3" indent="0" algn="ctr">
              <a:buNone/>
            </a:pPr>
            <a:endParaRPr lang="en-US" sz="2600" b="1" dirty="0">
              <a:latin typeface="Times New Roman" panose="02020603050405020304" pitchFamily="18" charset="0"/>
              <a:cs typeface="Times New Roman" panose="02020603050405020304" pitchFamily="18" charset="0"/>
            </a:endParaRPr>
          </a:p>
          <a:p>
            <a:pPr marL="514350" indent="-514350" algn="just">
              <a:buFont typeface="+mj-lt"/>
              <a:buAutoNum type="arabicPeriod"/>
            </a:pPr>
            <a:r>
              <a:rPr lang="en-US" sz="3200" b="1" dirty="0">
                <a:latin typeface="Times New Roman" panose="02020603050405020304" pitchFamily="18" charset="0"/>
                <a:cs typeface="Times New Roman" panose="02020603050405020304" pitchFamily="18" charset="0"/>
              </a:rPr>
              <a:t>Ontological Arguments: </a:t>
            </a:r>
            <a:r>
              <a:rPr lang="en-US" sz="3200" dirty="0">
                <a:latin typeface="Times New Roman" panose="02020603050405020304" pitchFamily="18" charset="0"/>
                <a:cs typeface="Times New Roman" panose="02020603050405020304" pitchFamily="18" charset="0"/>
              </a:rPr>
              <a:t>Developed by Anselm and referred to as “</a:t>
            </a:r>
            <a:r>
              <a:rPr lang="en-US" sz="3200" i="1" dirty="0">
                <a:latin typeface="Times New Roman" panose="02020603050405020304" pitchFamily="18" charset="0"/>
                <a:cs typeface="Times New Roman" panose="02020603050405020304" pitchFamily="18" charset="0"/>
              </a:rPr>
              <a:t>a priori” </a:t>
            </a:r>
            <a:r>
              <a:rPr lang="en-US" sz="3200" dirty="0">
                <a:latin typeface="Times New Roman" panose="02020603050405020304" pitchFamily="18" charset="0"/>
                <a:cs typeface="Times New Roman" panose="02020603050405020304" pitchFamily="18" charset="0"/>
              </a:rPr>
              <a:t>argument. That means; ‘God is a being than which none is greater can conceive’</a:t>
            </a:r>
          </a:p>
          <a:p>
            <a:pPr lvl="4" algn="just">
              <a:buFont typeface="Wingdings" panose="05000000000000000000" pitchFamily="2" charset="2"/>
              <a:buChar char="ü"/>
            </a:pPr>
            <a:r>
              <a:rPr lang="en-US" sz="2900" dirty="0">
                <a:latin typeface="Times New Roman" panose="02020603050405020304" pitchFamily="18" charset="0"/>
                <a:cs typeface="Times New Roman" panose="02020603050405020304" pitchFamily="18" charset="0"/>
              </a:rPr>
              <a:t>That is, it is one thing to exist in the mind and another to exist outside the mind (reality)</a:t>
            </a:r>
          </a:p>
          <a:p>
            <a:pPr lvl="4" algn="just">
              <a:buFont typeface="Wingdings" panose="05000000000000000000" pitchFamily="2" charset="2"/>
              <a:buChar char="ü"/>
            </a:pPr>
            <a:r>
              <a:rPr lang="en-US" sz="2900" dirty="0">
                <a:latin typeface="Times New Roman" panose="02020603050405020304" pitchFamily="18" charset="0"/>
                <a:cs typeface="Times New Roman" panose="02020603050405020304" pitchFamily="18" charset="0"/>
              </a:rPr>
              <a:t>Since God exist outside the mind, hence God is greater and therefore real</a:t>
            </a:r>
          </a:p>
          <a:p>
            <a:pPr marL="0" indent="0" algn="just">
              <a:buNone/>
            </a:pPr>
            <a:r>
              <a:rPr lang="en-US" sz="3200" b="1" dirty="0">
                <a:latin typeface="Times New Roman" panose="02020603050405020304" pitchFamily="18" charset="0"/>
                <a:cs typeface="Times New Roman" panose="02020603050405020304" pitchFamily="18" charset="0"/>
              </a:rPr>
              <a:t>2. Cosmological Arguments: </a:t>
            </a:r>
            <a:r>
              <a:rPr lang="en-US" sz="3200" dirty="0">
                <a:latin typeface="Times New Roman" panose="02020603050405020304" pitchFamily="18" charset="0"/>
                <a:cs typeface="Times New Roman" panose="02020603050405020304" pitchFamily="18" charset="0"/>
              </a:rPr>
              <a:t>That for something to exist, something     	outside the 	universe might 	have caused it to happen.</a:t>
            </a:r>
          </a:p>
          <a:p>
            <a:pPr marL="0" indent="0" algn="just">
              <a:buNone/>
            </a:pPr>
            <a:r>
              <a:rPr lang="en-US" sz="3200" b="1" dirty="0">
                <a:latin typeface="Times New Roman" panose="02020603050405020304" pitchFamily="18" charset="0"/>
                <a:cs typeface="Times New Roman" panose="02020603050405020304" pitchFamily="18" charset="0"/>
              </a:rPr>
              <a:t>3. Teleological Arguments: </a:t>
            </a:r>
            <a:r>
              <a:rPr lang="en-US" sz="3200" dirty="0">
                <a:latin typeface="Times New Roman" panose="02020603050405020304" pitchFamily="18" charset="0"/>
                <a:cs typeface="Times New Roman" panose="02020603050405020304" pitchFamily="18" charset="0"/>
              </a:rPr>
              <a:t>That the natural world reflects design and these 	features are 	then 	used as evidence for an intelligent, intentional designer 	of the 	world.</a:t>
            </a:r>
          </a:p>
          <a:p>
            <a:pPr marL="0" indent="0" algn="just">
              <a:buNone/>
            </a:pPr>
            <a:r>
              <a:rPr lang="en-US" sz="3200" b="1" dirty="0">
                <a:latin typeface="Times New Roman" panose="02020603050405020304" pitchFamily="18" charset="0"/>
                <a:cs typeface="Times New Roman" panose="02020603050405020304" pitchFamily="18" charset="0"/>
              </a:rPr>
              <a:t>4. Challenge of Science: </a:t>
            </a:r>
            <a:r>
              <a:rPr lang="en-US" sz="3200" dirty="0">
                <a:latin typeface="Times New Roman" panose="02020603050405020304" pitchFamily="18" charset="0"/>
                <a:cs typeface="Times New Roman" panose="02020603050405020304" pitchFamily="18" charset="0"/>
              </a:rPr>
              <a:t>science has posed a challenge to religious beliefs. For 	example, question on the 	sun stopping its rotation during the battle at Joshua’s command.</a:t>
            </a:r>
          </a:p>
          <a:p>
            <a:pPr marL="0" indent="0" algn="just">
              <a:buNone/>
            </a:pPr>
            <a:r>
              <a:rPr lang="en-US" sz="3200" b="1" dirty="0">
                <a:latin typeface="Times New Roman" panose="02020603050405020304" pitchFamily="18" charset="0"/>
                <a:cs typeface="Times New Roman" panose="02020603050405020304" pitchFamily="18" charset="0"/>
              </a:rPr>
              <a:t>5. The Coherence of Theism: </a:t>
            </a:r>
            <a:r>
              <a:rPr lang="en-US" sz="3200" dirty="0">
                <a:latin typeface="Times New Roman" panose="02020603050405020304" pitchFamily="18" charset="0"/>
                <a:cs typeface="Times New Roman" panose="02020603050405020304" pitchFamily="18" charset="0"/>
              </a:rPr>
              <a:t>that the very concept of God does not make sense to humans, there are two 	schools of thought:</a:t>
            </a:r>
          </a:p>
          <a:p>
            <a:pPr lvl="2" algn="just">
              <a:buFont typeface="Wingdings" panose="05000000000000000000" pitchFamily="2" charset="2"/>
              <a:buChar char="Ø"/>
            </a:pPr>
            <a:r>
              <a:rPr lang="en-US" sz="2900" dirty="0">
                <a:latin typeface="Times New Roman" panose="02020603050405020304" pitchFamily="18" charset="0"/>
                <a:cs typeface="Times New Roman" panose="02020603050405020304" pitchFamily="18" charset="0"/>
              </a:rPr>
              <a:t>Theism is coherent</a:t>
            </a:r>
          </a:p>
          <a:p>
            <a:pPr lvl="2" algn="just">
              <a:buFont typeface="Wingdings" panose="05000000000000000000" pitchFamily="2" charset="2"/>
              <a:buChar char="Ø"/>
            </a:pPr>
            <a:r>
              <a:rPr lang="en-US" sz="2900" dirty="0">
                <a:latin typeface="Times New Roman" panose="02020603050405020304" pitchFamily="18" charset="0"/>
                <a:cs typeface="Times New Roman" panose="02020603050405020304" pitchFamily="18" charset="0"/>
              </a:rPr>
              <a:t>Theism is incoherent </a:t>
            </a:r>
          </a:p>
          <a:p>
            <a:pPr lvl="1" algn="just">
              <a:buFont typeface="Wingdings" panose="05000000000000000000" pitchFamily="2" charset="2"/>
              <a:buChar char="ü"/>
            </a:pPr>
            <a:r>
              <a:rPr lang="en-US" sz="2800" b="1" dirty="0">
                <a:latin typeface="Times New Roman" panose="02020603050405020304" pitchFamily="18" charset="0"/>
                <a:cs typeface="Times New Roman" panose="02020603050405020304" pitchFamily="18" charset="0"/>
              </a:rPr>
              <a:t>One of the objections to coherence is that an Omnipotent God cannot have limitations to do certain things</a:t>
            </a:r>
          </a:p>
        </p:txBody>
      </p:sp>
    </p:spTree>
    <p:extLst>
      <p:ext uri="{BB962C8B-B14F-4D97-AF65-F5344CB8AC3E}">
        <p14:creationId xmlns:p14="http://schemas.microsoft.com/office/powerpoint/2010/main" val="1784996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4F1C6-41E5-47FD-8169-1D30097E3898}"/>
              </a:ext>
            </a:extLst>
          </p:cNvPr>
          <p:cNvSpPr>
            <a:spLocks noGrp="1"/>
          </p:cNvSpPr>
          <p:nvPr>
            <p:ph type="title"/>
          </p:nvPr>
        </p:nvSpPr>
        <p:spPr>
          <a:xfrm>
            <a:off x="838200" y="365125"/>
            <a:ext cx="10515600" cy="668545"/>
          </a:xfrm>
        </p:spPr>
        <p:txBody>
          <a:bodyPr>
            <a:normAutofit/>
          </a:bodyPr>
          <a:lstStyle/>
          <a:p>
            <a:pPr algn="ctr"/>
            <a:r>
              <a:rPr lang="en-US" sz="3200" b="1" dirty="0">
                <a:latin typeface="Times New Roman" panose="02020603050405020304" pitchFamily="18" charset="0"/>
                <a:cs typeface="Times New Roman" panose="02020603050405020304" pitchFamily="18" charset="0"/>
              </a:rPr>
              <a:t>SCOPE OF PHILOSOPHY OF RELIGION (cont.)</a:t>
            </a:r>
            <a:endParaRPr lang="en-US" sz="3200" dirty="0"/>
          </a:p>
        </p:txBody>
      </p:sp>
      <p:sp>
        <p:nvSpPr>
          <p:cNvPr id="3" name="Content Placeholder 2">
            <a:extLst>
              <a:ext uri="{FF2B5EF4-FFF2-40B4-BE49-F238E27FC236}">
                <a16:creationId xmlns:a16="http://schemas.microsoft.com/office/drawing/2014/main" id="{45CB609F-A351-4B2B-9690-5B6022925441}"/>
              </a:ext>
            </a:extLst>
          </p:cNvPr>
          <p:cNvSpPr>
            <a:spLocks noGrp="1"/>
          </p:cNvSpPr>
          <p:nvPr>
            <p:ph idx="1"/>
          </p:nvPr>
        </p:nvSpPr>
        <p:spPr>
          <a:xfrm>
            <a:off x="106017" y="1232452"/>
            <a:ext cx="12085983" cy="5625548"/>
          </a:xfrm>
        </p:spPr>
        <p:txBody>
          <a:bodyPr>
            <a:normAutofit fontScale="85000" lnSpcReduction="20000"/>
          </a:bodyPr>
          <a:lstStyle/>
          <a:p>
            <a:pPr marL="0" indent="0" algn="ctr">
              <a:buNone/>
            </a:pPr>
            <a:r>
              <a:rPr lang="en-US" sz="3200" b="1" dirty="0">
                <a:latin typeface="Times New Roman" panose="02020603050405020304" pitchFamily="18" charset="0"/>
                <a:cs typeface="Times New Roman" panose="02020603050405020304" pitchFamily="18" charset="0"/>
              </a:rPr>
              <a:t>Problem of Evil and Suffering</a:t>
            </a:r>
          </a:p>
          <a:p>
            <a:pPr marL="514350" indent="-514350">
              <a:buFont typeface="+mj-lt"/>
              <a:buAutoNum type="arabicPeriod"/>
            </a:pPr>
            <a:r>
              <a:rPr lang="en-US" sz="3200" b="1" dirty="0">
                <a:latin typeface="Times New Roman" panose="02020603050405020304" pitchFamily="18" charset="0"/>
                <a:cs typeface="Times New Roman" panose="02020603050405020304" pitchFamily="18" charset="0"/>
              </a:rPr>
              <a:t>Logical Problems: </a:t>
            </a:r>
            <a:r>
              <a:rPr lang="en-US" sz="3200" dirty="0">
                <a:latin typeface="Times New Roman" panose="02020603050405020304" pitchFamily="18" charset="0"/>
                <a:cs typeface="Times New Roman" panose="02020603050405020304" pitchFamily="18" charset="0"/>
              </a:rPr>
              <a:t>if God is willing to prevent evil, but able, then his is impotent. If able and not willing, then he is malevolent. If he is able and willing, then why does evil exist.</a:t>
            </a:r>
          </a:p>
          <a:p>
            <a:pPr marL="514350" indent="-514350">
              <a:buFont typeface="+mj-lt"/>
              <a:buAutoNum type="arabicPeriod"/>
            </a:pPr>
            <a:r>
              <a:rPr lang="en-US" sz="3200" b="1" dirty="0">
                <a:latin typeface="Times New Roman" panose="02020603050405020304" pitchFamily="18" charset="0"/>
                <a:cs typeface="Times New Roman" panose="02020603050405020304" pitchFamily="18" charset="0"/>
              </a:rPr>
              <a:t>Evidence of Problems: </a:t>
            </a:r>
            <a:r>
              <a:rPr lang="en-US" sz="3200" dirty="0">
                <a:latin typeface="Times New Roman" panose="02020603050405020304" pitchFamily="18" charset="0"/>
                <a:cs typeface="Times New Roman" panose="02020603050405020304" pitchFamily="18" charset="0"/>
              </a:rPr>
              <a:t>since there is evidence that some grater amount of evil prevails in this world, then God does not exist.</a:t>
            </a:r>
          </a:p>
          <a:p>
            <a:pPr marL="514350" indent="-514350">
              <a:buFont typeface="+mj-lt"/>
              <a:buAutoNum type="arabicPeriod"/>
            </a:pPr>
            <a:r>
              <a:rPr lang="en-US" sz="3200" b="1" dirty="0">
                <a:latin typeface="Times New Roman" panose="02020603050405020304" pitchFamily="18" charset="0"/>
                <a:cs typeface="Times New Roman" panose="02020603050405020304" pitchFamily="18" charset="0"/>
              </a:rPr>
              <a:t>Theodicy: </a:t>
            </a:r>
            <a:r>
              <a:rPr lang="en-US" sz="3200" dirty="0">
                <a:latin typeface="Times New Roman" panose="02020603050405020304" pitchFamily="18" charset="0"/>
                <a:cs typeface="Times New Roman" panose="02020603050405020304" pitchFamily="18" charset="0"/>
              </a:rPr>
              <a:t>It is the argument to defend the existence of God</a:t>
            </a:r>
          </a:p>
          <a:p>
            <a:pPr lvl="2">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Theodicy was developed by Augustine </a:t>
            </a:r>
          </a:p>
          <a:p>
            <a:pPr lvl="2">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Theodicy related to the problem of Evil and Suffering</a:t>
            </a:r>
          </a:p>
          <a:p>
            <a:pPr lvl="2">
              <a:buFont typeface="Wingdings" panose="05000000000000000000" pitchFamily="2" charset="2"/>
              <a:buChar char="Ø"/>
            </a:pPr>
            <a:r>
              <a:rPr lang="en-US" sz="2400" b="1" dirty="0">
                <a:latin typeface="Times New Roman" panose="02020603050405020304" pitchFamily="18" charset="0"/>
                <a:cs typeface="Times New Roman" panose="02020603050405020304" pitchFamily="18" charset="0"/>
              </a:rPr>
              <a:t>According to Augustine: -</a:t>
            </a:r>
          </a:p>
          <a:p>
            <a:pPr lvl="8">
              <a:buFont typeface="Wingdings" panose="05000000000000000000" pitchFamily="2" charset="2"/>
              <a:buChar char="ü"/>
            </a:pPr>
            <a:r>
              <a:rPr lang="en-US" sz="2200" dirty="0">
                <a:latin typeface="Times New Roman" panose="02020603050405020304" pitchFamily="18" charset="0"/>
                <a:cs typeface="Times New Roman" panose="02020603050405020304" pitchFamily="18" charset="0"/>
              </a:rPr>
              <a:t>God is perfect in goodness</a:t>
            </a:r>
          </a:p>
          <a:p>
            <a:pPr lvl="8">
              <a:buFont typeface="Wingdings" panose="05000000000000000000" pitchFamily="2" charset="2"/>
              <a:buChar char="ü"/>
            </a:pPr>
            <a:r>
              <a:rPr lang="en-US" sz="2200" dirty="0">
                <a:latin typeface="Times New Roman" panose="02020603050405020304" pitchFamily="18" charset="0"/>
                <a:cs typeface="Times New Roman" panose="02020603050405020304" pitchFamily="18" charset="0"/>
              </a:rPr>
              <a:t>God has created good and exists for a good purpose</a:t>
            </a:r>
          </a:p>
          <a:p>
            <a:pPr lvl="8">
              <a:buFont typeface="Wingdings" panose="05000000000000000000" pitchFamily="2" charset="2"/>
              <a:buChar char="ü"/>
            </a:pPr>
            <a:r>
              <a:rPr lang="en-US" sz="2200" dirty="0">
                <a:latin typeface="Times New Roman" panose="02020603050405020304" pitchFamily="18" charset="0"/>
                <a:cs typeface="Times New Roman" panose="02020603050405020304" pitchFamily="18" charset="0"/>
              </a:rPr>
              <a:t>That both moral and natural evil entered the universe wrongfully</a:t>
            </a:r>
            <a:endParaRPr lang="en-US" sz="2400" dirty="0">
              <a:latin typeface="Times New Roman" panose="02020603050405020304" pitchFamily="18" charset="0"/>
              <a:cs typeface="Times New Roman" panose="02020603050405020304" pitchFamily="18" charset="0"/>
            </a:endParaRPr>
          </a:p>
          <a:p>
            <a:pPr lvl="2">
              <a:buFont typeface="Wingdings" panose="05000000000000000000" pitchFamily="2" charset="2"/>
              <a:buChar char="Ø"/>
            </a:pPr>
            <a:r>
              <a:rPr lang="en-US" sz="2400" b="1" dirty="0">
                <a:latin typeface="Times New Roman" panose="02020603050405020304" pitchFamily="18" charset="0"/>
                <a:cs typeface="Times New Roman" panose="02020603050405020304" pitchFamily="18" charset="0"/>
              </a:rPr>
              <a:t>According to Hicks: -</a:t>
            </a:r>
          </a:p>
          <a:p>
            <a:pPr lvl="8">
              <a:buFont typeface="Wingdings" panose="05000000000000000000" pitchFamily="2" charset="2"/>
              <a:buChar char="ü"/>
            </a:pPr>
            <a:r>
              <a:rPr lang="en-US" sz="2200" dirty="0">
                <a:latin typeface="Times New Roman" panose="02020603050405020304" pitchFamily="18" charset="0"/>
                <a:cs typeface="Times New Roman" panose="02020603050405020304" pitchFamily="18" charset="0"/>
              </a:rPr>
              <a:t>God created the world as a good place but no paradise for developing morally and spiritually mature beings</a:t>
            </a:r>
          </a:p>
          <a:p>
            <a:pPr lvl="8">
              <a:buFont typeface="Wingdings" panose="05000000000000000000" pitchFamily="2" charset="2"/>
              <a:buChar char="ü"/>
            </a:pPr>
            <a:r>
              <a:rPr lang="en-US" sz="2200" dirty="0">
                <a:latin typeface="Times New Roman" panose="02020603050405020304" pitchFamily="18" charset="0"/>
                <a:cs typeface="Times New Roman" panose="02020603050405020304" pitchFamily="18" charset="0"/>
              </a:rPr>
              <a:t>That individuals have to choose what is right through their own freewill (</a:t>
            </a:r>
            <a:r>
              <a:rPr lang="en-US" sz="2000" dirty="0">
                <a:latin typeface="Times New Roman" panose="02020603050405020304" pitchFamily="18" charset="0"/>
                <a:cs typeface="Times New Roman" panose="02020603050405020304" pitchFamily="18" charset="0"/>
              </a:rPr>
              <a:t>Hick</a:t>
            </a:r>
            <a:r>
              <a:rPr lang="en-US" sz="2200" dirty="0">
                <a:latin typeface="Times New Roman" panose="02020603050405020304" pitchFamily="18" charset="0"/>
                <a:cs typeface="Times New Roman" panose="02020603050405020304" pitchFamily="18" charset="0"/>
              </a:rPr>
              <a:t>1997)</a:t>
            </a:r>
          </a:p>
          <a:p>
            <a:pPr lvl="2">
              <a:buFont typeface="Wingdings" panose="05000000000000000000" pitchFamily="2" charset="2"/>
              <a:buChar char="Ø"/>
            </a:pPr>
            <a:endParaRPr lang="en-US" sz="24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5659236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668</TotalTime>
  <Words>2518</Words>
  <Application>Microsoft Office PowerPoint</Application>
  <PresentationFormat>Widescreen</PresentationFormat>
  <Paragraphs>322</Paragraphs>
  <Slides>32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Calibri</vt:lpstr>
      <vt:lpstr>Calibri Light</vt:lpstr>
      <vt:lpstr>Times New Roman</vt:lpstr>
      <vt:lpstr>Wingdings</vt:lpstr>
      <vt:lpstr>Office Theme</vt:lpstr>
      <vt:lpstr>                     JASIKAN COLLEGE OF EDUCATION DEPARTMENT OF ARTS AND SOCIAL SCIENCES  RELIGIOUS AND MORAL EDUCATION UNIT</vt:lpstr>
      <vt:lpstr>UNIT ONE MEANING AND SCOPE OF PHILOSOPICAL FOUNDATION OF RELIGION</vt:lpstr>
      <vt:lpstr>BRANCHES OF PHILOSOPHY</vt:lpstr>
      <vt:lpstr>MEANING OF PHILOSOPHY OF RELIGION</vt:lpstr>
      <vt:lpstr>THE SCOPE OF PHILOSOPHY OF RELIGION</vt:lpstr>
      <vt:lpstr>SCOPE OF PHILOSOPHY OF RELIGION (cont.)</vt:lpstr>
      <vt:lpstr>SCOPE OF PHILOSOPHY OF RELIGION (cont.)</vt:lpstr>
      <vt:lpstr>SCOPE OF PHILOSOPHY OF RELIGION (cont.)</vt:lpstr>
      <vt:lpstr>SCOPE OF PHILOSOPHY OF RELIGION (cont.)</vt:lpstr>
      <vt:lpstr>SCOPE OF PHILOSOPHY OF RELIGION (cont.)</vt:lpstr>
      <vt:lpstr>SCOPE OF PHILOSOPHY OF RELIGION (cont.)</vt:lpstr>
      <vt:lpstr>SCOPE OF PHILOSOPHY OF RELIGION (cont.)</vt:lpstr>
      <vt:lpstr>PowerPoint Presentation</vt:lpstr>
      <vt:lpstr>UNIT TWO AIMS OF TEACHING RELIGIOUS AND MORAL EDUCATION</vt:lpstr>
      <vt:lpstr>AIMS OF TEACHING RELIGIOUS AND MORAL EDUCATION (Cont.)</vt:lpstr>
      <vt:lpstr>AIMS OF TEACHING RELIGIOUS AND MORAL EDUCATION (cont.)</vt:lpstr>
      <vt:lpstr>AIMS OF TEACHING RELIGIOUS AND MORAL EDUCATION (cont.)</vt:lpstr>
      <vt:lpstr>PowerPoint Presentation</vt:lpstr>
      <vt:lpstr>UNIT THREE RELIGIOUS SOURCES OF MORALITY</vt:lpstr>
      <vt:lpstr>RELIGIOUS SOURCES OF MORALITY</vt:lpstr>
      <vt:lpstr> SOURCES OF MORALITY IN ISLAM </vt:lpstr>
      <vt:lpstr> SOURCES OF MORALITY IN AFRICAN TRADITIONAL RELIGION </vt:lpstr>
      <vt:lpstr>NON-RELIGIOUS SOURCES OF MORALITY</vt:lpstr>
      <vt:lpstr>UNIT THREE PHILOSOPHICAL FOUNDATIONS OF RELIGIOUS EDUCATION</vt:lpstr>
      <vt:lpstr>UNIT FOUR PSYCHOLOGICAL THEORIES OF RELIGIOUS DEVELOPMENT</vt:lpstr>
      <vt:lpstr>PowerPoint Presentation</vt:lpstr>
      <vt:lpstr>PowerPoint Presentation</vt:lpstr>
      <vt:lpstr>PARENTING STYLES AND MORAL DEVELOPMENT</vt:lpstr>
      <vt:lpstr>CAUSES OF PARENTAL IRRESPONSIBILITY  </vt:lpstr>
      <vt:lpstr>EFFECTS OF PARENTAL IRRESPONSIBILITY </vt:lpstr>
      <vt:lpstr>STEPS TO ACHIEVE BETTER PARENTING</vt:lpstr>
      <vt:lpstr>SCHOOL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JASIKAN COLLEGE OF EDUCATION DEPARTMENT OF SOCIAL SCIENCES RELIGIOUS AND MORAL EDUCATION UNIT</dc:title>
  <dc:creator>Rev.Oyiti</dc:creator>
  <cp:lastModifiedBy>Rev.Oyiti</cp:lastModifiedBy>
  <cp:revision>72</cp:revision>
  <dcterms:created xsi:type="dcterms:W3CDTF">2019-10-24T15:02:44Z</dcterms:created>
  <dcterms:modified xsi:type="dcterms:W3CDTF">2020-04-14T21:55:28Z</dcterms:modified>
</cp:coreProperties>
</file>